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9" r:id="rId3"/>
    <p:sldId id="256" r:id="rId4"/>
    <p:sldId id="257" r:id="rId5"/>
    <p:sldId id="258" r:id="rId6"/>
    <p:sldId id="270" r:id="rId7"/>
    <p:sldId id="261" r:id="rId8"/>
    <p:sldId id="262" r:id="rId9"/>
    <p:sldId id="263" r:id="rId10"/>
    <p:sldId id="266" r:id="rId11"/>
    <p:sldId id="268" r:id="rId12"/>
    <p:sldId id="271" r:id="rId13"/>
    <p:sldId id="274" r:id="rId14"/>
    <p:sldId id="275" r:id="rId15"/>
    <p:sldId id="264" r:id="rId16"/>
    <p:sldId id="273" r:id="rId17"/>
    <p:sldId id="272" r:id="rId18"/>
    <p:sldId id="277" r:id="rId19"/>
    <p:sldId id="276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C45C-4EB0-482D-A7B1-09D3A5CF57F7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32E8-E249-4886-82F6-BBAA4468AC1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356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6C32E8-E249-4886-82F6-BBAA4468AC14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439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909D15-F9DC-421F-8E9C-B824091B8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B056A71-D9FA-4F30-88BA-DB346AC3F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F12E75-A2C5-4C7D-A9EE-FE7FCFA2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CA3B72-5431-4B93-9FA2-839646C1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F1C79F-4F94-4786-892E-BC643585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363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4D7C8F-BC7C-4751-96A6-E7376254E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B3E44E-78BD-439F-87B0-DE9A71CA5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D02B92-1405-4B6B-BB65-C03475E7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E35C92-8FF2-4B49-83DD-4BD6795B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CC02FE-F2A9-4495-8BD6-0BF2E8CE4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806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5469A9C-32DE-46AD-BED3-7E29A38E1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034F114-DF69-4A07-9AED-8071944B2B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44883C-E06B-4133-9B35-0766CBA5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98FA51-8060-405E-A24A-8FF0A498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58E69F-B73A-4F02-ADC0-921FB8B7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4876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19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192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49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095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073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013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4678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6C6FC6-8C67-4398-8672-35AAE165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DE5334-D25C-4088-96BB-1068472C8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0C3F9B-2198-4CAD-A15E-DBDDA672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21AF87-9D77-4B7E-9E15-4C62780A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84BC46-AF07-4CBC-A510-1DDF0182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7470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636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241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82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61F936-39AE-464D-8DAB-6FD785E92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DD3E68-52F7-45CD-B018-B1ECC1BD3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2C443B-7F13-4A1B-B95E-3CD39CB53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A28146-D11B-4AEF-955B-C6FF708D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8F36D6-ECFA-4974-9A2A-784986D0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094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1144BE-83D0-4F8E-8EE1-8A8414BE6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BBC8CD-D32C-4DC9-AE83-B26FA8A02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22C46C-4967-4370-95BE-8EA47D44E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5FCB69-B0A2-4784-9B40-C152B64E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D1A8B2-0DB5-46F7-9DA6-ABDCBA14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0C52C6-8335-4D0B-8CFB-8E10E5DE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452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133657-AFFF-4F26-ACC9-03875F56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B5E9FA-0BD4-4F32-9D76-F78AB0584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07E06C4-04A1-442A-9863-8102230E9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10D8668-7F17-4AC0-AE05-F8F2834D9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7D72EC6-EBE8-4DFC-9BE0-49DE2CCD2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B3985A9-CE19-4543-8D4A-9B68C8F9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4FF65BD-4E47-4734-9501-6E5CAC1A0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FBC7FEA-78F2-4E8D-BEAE-F76CC963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285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F606A-7DFD-49E1-BAD9-9971FC490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37C3C74-BBFB-44ED-A40B-1CA8E7B7A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0234C6-4F11-4D2A-8463-A6332D2E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DCDD62-FE70-48AC-B6F6-8BF00C83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079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268B70D-0A63-4EC2-AB41-9B123540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0F8818-2ECC-47A6-9502-5A835ADE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B5B9F3-4081-4811-A233-F17DB766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877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2517B1-9509-4A96-A9AB-6CB50153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7FB68A-1980-4578-8D83-9C77B9B81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623AEA-C424-46CD-9CBC-BAC3159A1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DAD392-94A4-4ACD-9F9A-DE893547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C81447-72A2-4D77-849C-6DA7E5FB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60CE47-E2CB-4501-952D-9A94ACD2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67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29F136-BE94-4706-AE48-58223B08E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49D1A93-D186-432A-AD2F-5198FDD86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83C6AC-6FE3-40BE-AD8A-1E595CA23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DEEC1E-A72E-422A-A6D9-3D24A197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D42BDC-9F9C-467C-A6D4-E7116568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2D51FD-35BC-4C14-AB0F-5928D822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647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11F7CE9-4002-45E2-8EB2-8D35D4BA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2B2B32D-B233-4BE3-A944-43B5E5D1D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733322-ED8C-4E8D-8794-591846CC6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31CC70-1E28-438B-B357-FBA2BFA16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5AE03C-44F5-43BB-BF64-E9232BDA1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4914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F6175-08FD-4064-9D22-CCDC41455735}" type="datetimeFigureOut">
              <a:rPr lang="it-IT" smtClean="0"/>
              <a:t>16/02/2022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B869A83-87BA-459A-9AEE-E1494FCFAF13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3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4EE718C-ABD3-44BC-A752-9EBB31F95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413" y="0"/>
            <a:ext cx="4098587" cy="685776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7475F99-5496-4C4F-A70E-ECE8E71AA0C7}"/>
              </a:ext>
            </a:extLst>
          </p:cNvPr>
          <p:cNvSpPr txBox="1"/>
          <p:nvPr/>
        </p:nvSpPr>
        <p:spPr>
          <a:xfrm>
            <a:off x="556181" y="909481"/>
            <a:ext cx="5931593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800" b="0" i="0" u="none" strike="noStrike" baseline="0" dirty="0">
              <a:solidFill>
                <a:srgbClr val="000000"/>
              </a:solidFill>
              <a:latin typeface="NDHEK I+ Century Std"/>
            </a:endParaRPr>
          </a:p>
          <a:p>
            <a:pPr algn="ctr"/>
            <a:r>
              <a:rPr lang="it-IT" sz="7200" b="0" i="0" u="none" strike="noStrike" baseline="0" dirty="0">
                <a:latin typeface="Huntress" panose="00000500000000000000" pitchFamily="50" charset="0"/>
              </a:rPr>
              <a:t>L’eteroclito ghirigoro</a:t>
            </a:r>
          </a:p>
          <a:p>
            <a:pPr algn="ctr"/>
            <a:r>
              <a:rPr lang="it-IT" sz="7200" b="0" i="0" u="none" strike="noStrike" baseline="0" dirty="0">
                <a:latin typeface="Huntress" panose="00000500000000000000" pitchFamily="50" charset="0"/>
              </a:rPr>
              <a:t>ovvero </a:t>
            </a:r>
          </a:p>
          <a:p>
            <a:pPr algn="ctr"/>
            <a:r>
              <a:rPr lang="it-IT" sz="7200" b="0" i="1" u="none" strike="noStrike" baseline="0" dirty="0">
                <a:latin typeface="Huntress" panose="00000500000000000000" pitchFamily="50" charset="0"/>
              </a:rPr>
              <a:t>Responsabilità sanitaria e Pandemia </a:t>
            </a:r>
            <a:endParaRPr lang="it-IT" sz="7200" dirty="0">
              <a:latin typeface="Huntress" panose="00000500000000000000" pitchFamily="50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B05003-C23C-4275-B90E-444A528BDC00}"/>
              </a:ext>
            </a:extLst>
          </p:cNvPr>
          <p:cNvSpPr txBox="1"/>
          <p:nvPr/>
        </p:nvSpPr>
        <p:spPr>
          <a:xfrm rot="1542411">
            <a:off x="4389128" y="2766129"/>
            <a:ext cx="3413745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Base 05" panose="00000400000000000000" pitchFamily="50" charset="0"/>
              </a:rPr>
              <a:t>CENSORED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E8F29F-7B3B-43E5-993C-7C52A76AA855}"/>
              </a:ext>
            </a:extLst>
          </p:cNvPr>
          <p:cNvSpPr txBox="1"/>
          <p:nvPr/>
        </p:nvSpPr>
        <p:spPr>
          <a:xfrm>
            <a:off x="281389" y="5832743"/>
            <a:ext cx="664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Responsabilità sanitaria nella pandemia e tutele assicurative</a:t>
            </a:r>
          </a:p>
          <a:p>
            <a:r>
              <a:rPr lang="it-IT" sz="160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Firenze, 18 febbraio 2022</a:t>
            </a:r>
          </a:p>
        </p:txBody>
      </p:sp>
    </p:spTree>
    <p:extLst>
      <p:ext uri="{BB962C8B-B14F-4D97-AF65-F5344CB8AC3E}">
        <p14:creationId xmlns:p14="http://schemas.microsoft.com/office/powerpoint/2010/main" val="25677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4C57DA1-6B3C-4664-9823-CFB5CA00A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841" y="719677"/>
            <a:ext cx="8843275" cy="46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3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4ADFB-56DF-4BE1-8C73-161586A1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560" y="776080"/>
            <a:ext cx="9605635" cy="1543683"/>
          </a:xfrm>
        </p:spPr>
        <p:txBody>
          <a:bodyPr>
            <a:noAutofit/>
          </a:bodyPr>
          <a:lstStyle/>
          <a:p>
            <a:pPr algn="ctr"/>
            <a:r>
              <a:rPr lang="it-IT" sz="1800" b="1" cap="none" dirty="0">
                <a:solidFill>
                  <a:srgbClr val="C00000"/>
                </a:solidFill>
              </a:rPr>
              <a:t>Art. 7, comma terzo, l. 24/17</a:t>
            </a:r>
            <a:br>
              <a:rPr lang="it-IT" sz="1800" cap="none" dirty="0">
                <a:solidFill>
                  <a:srgbClr val="C00000"/>
                </a:solidFill>
              </a:rPr>
            </a:br>
            <a:r>
              <a:rPr lang="it-IT" sz="1800" i="1" cap="none" dirty="0"/>
              <a:t>Il giudice, nella </a:t>
            </a:r>
            <a:r>
              <a:rPr lang="it-IT" sz="1800" i="1" cap="none" dirty="0">
                <a:solidFill>
                  <a:srgbClr val="C00000"/>
                </a:solidFill>
              </a:rPr>
              <a:t>determinazione del risarcimento </a:t>
            </a:r>
            <a:r>
              <a:rPr lang="it-IT" sz="1800" i="1" cap="none" dirty="0"/>
              <a:t>del danno, tiene conto della condotta dell'esercente la professione sanitaria </a:t>
            </a:r>
            <a:r>
              <a:rPr lang="it-IT" sz="1800" i="1" u="sng" cap="none" dirty="0">
                <a:solidFill>
                  <a:srgbClr val="C00000"/>
                </a:solidFill>
              </a:rPr>
              <a:t>ai sensi dell'articolo 5 </a:t>
            </a:r>
            <a:r>
              <a:rPr lang="it-IT" sz="1800" i="1" cap="none" dirty="0"/>
              <a:t>della presente legge </a:t>
            </a:r>
            <a:r>
              <a:rPr lang="it-IT" sz="1800" i="1" u="sng" cap="none" dirty="0">
                <a:solidFill>
                  <a:srgbClr val="C00000"/>
                </a:solidFill>
              </a:rPr>
              <a:t>e dell'articolo 590-sexies </a:t>
            </a:r>
            <a:r>
              <a:rPr lang="it-IT" sz="1800" i="1" cap="none" dirty="0"/>
              <a:t>del codice penale, introdotto dall'articolo 6 della presente legge.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22FCFE-2886-426B-A9F4-95C861E97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268" y="2477036"/>
            <a:ext cx="5641604" cy="344859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Art. 5 l. 24/17</a:t>
            </a:r>
          </a:p>
          <a:p>
            <a:r>
              <a:rPr lang="it-IT" sz="2400" dirty="0"/>
              <a:t> Gli esercenti le professioni sanitarie, nell'esecuzione delle prestazioni sanitarie (…) si attengono, </a:t>
            </a:r>
            <a:r>
              <a:rPr lang="it-IT" sz="2400" u="sng" dirty="0">
                <a:solidFill>
                  <a:srgbClr val="FF0000"/>
                </a:solidFill>
              </a:rPr>
              <a:t>salve le specificità del caso concreto</a:t>
            </a:r>
            <a:r>
              <a:rPr lang="it-IT" sz="2400" dirty="0"/>
              <a:t>, alle raccomandazioni previste dalle linee guida pubblicate ai sensi del comma 3 (…). In mancanza delle suddette raccomandazioni, gli esercenti le professioni sanitarie si attengono alle buone pratiche clinico-assistenziali.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A66E42-1120-40E7-A3BF-80B4AFB3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328" y="2477036"/>
            <a:ext cx="5641604" cy="3340103"/>
          </a:xfrm>
        </p:spPr>
        <p:txBody>
          <a:bodyPr>
            <a:noAutofit/>
          </a:bodyPr>
          <a:lstStyle/>
          <a:p>
            <a:pPr algn="ctr"/>
            <a:r>
              <a:rPr lang="it-IT" sz="1900" b="1" dirty="0">
                <a:solidFill>
                  <a:srgbClr val="C00000"/>
                </a:solidFill>
              </a:rPr>
              <a:t>Art. 590 </a:t>
            </a:r>
            <a:r>
              <a:rPr lang="it-IT" sz="1900" b="1" i="1" dirty="0">
                <a:solidFill>
                  <a:srgbClr val="C00000"/>
                </a:solidFill>
              </a:rPr>
              <a:t>sexies</a:t>
            </a:r>
            <a:r>
              <a:rPr lang="it-IT" sz="1900" b="1" dirty="0">
                <a:solidFill>
                  <a:srgbClr val="C00000"/>
                </a:solidFill>
              </a:rPr>
              <a:t> c.p.</a:t>
            </a:r>
          </a:p>
          <a:p>
            <a:pPr marL="0" indent="0" algn="just">
              <a:buNone/>
            </a:pPr>
            <a:r>
              <a:rPr lang="it-IT" sz="1900" dirty="0"/>
              <a:t>Qualora l’evento </a:t>
            </a:r>
            <a:r>
              <a:rPr lang="it-IT" sz="1900" i="1" dirty="0"/>
              <a:t>[omicidio o lesioni colpose, n.d.r.] </a:t>
            </a:r>
            <a:r>
              <a:rPr lang="it-IT" sz="1900" dirty="0"/>
              <a:t>si sia verificato a causa di </a:t>
            </a:r>
            <a:r>
              <a:rPr lang="it-IT" sz="1900" u="sng" dirty="0">
                <a:solidFill>
                  <a:srgbClr val="C00000"/>
                </a:solidFill>
              </a:rPr>
              <a:t>imperizia</a:t>
            </a:r>
            <a:r>
              <a:rPr lang="it-IT" sz="1900" dirty="0"/>
              <a:t>, la punibilità </a:t>
            </a:r>
            <a:r>
              <a:rPr lang="it-IT" sz="1900" i="1" dirty="0"/>
              <a:t>[del medico] è</a:t>
            </a:r>
            <a:r>
              <a:rPr lang="it-IT" sz="1900" dirty="0"/>
              <a:t> esclusa quando sono </a:t>
            </a:r>
            <a:r>
              <a:rPr lang="it-IT" sz="1900" u="sng" dirty="0">
                <a:solidFill>
                  <a:srgbClr val="C00000"/>
                </a:solidFill>
              </a:rPr>
              <a:t>rispettate le raccomandazioni</a:t>
            </a:r>
            <a:r>
              <a:rPr lang="it-IT" sz="1900" dirty="0"/>
              <a:t> previste dalle linee guida come definite e pubblicate ai sensi di legge ovvero, in mancanza di queste, le buone pratiche clinico-assistenziali, sempre che le raccomandazioni previste dalle predette linee guida risultino adeguate alle specificità del caso concreto.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7434DC-4470-4513-A917-68E325C64D0B}"/>
              </a:ext>
            </a:extLst>
          </p:cNvPr>
          <p:cNvSpPr txBox="1"/>
          <p:nvPr/>
        </p:nvSpPr>
        <p:spPr>
          <a:xfrm>
            <a:off x="292268" y="6639"/>
            <a:ext cx="695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FF00"/>
                </a:solidFill>
              </a:rPr>
              <a:t>Il paradosso dell’efficienza</a:t>
            </a:r>
          </a:p>
        </p:txBody>
      </p:sp>
    </p:spTree>
    <p:extLst>
      <p:ext uri="{BB962C8B-B14F-4D97-AF65-F5344CB8AC3E}">
        <p14:creationId xmlns:p14="http://schemas.microsoft.com/office/powerpoint/2010/main" val="162231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22FCFE-2886-426B-A9F4-95C861E97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267" y="1016541"/>
            <a:ext cx="11565749" cy="54620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b="1" dirty="0">
                <a:solidFill>
                  <a:srgbClr val="C00000"/>
                </a:solidFill>
              </a:rPr>
              <a:t>Cass. pen., Sez. Un., sentenza n. 8770 del 22/02/2018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rgbClr val="C00000"/>
                </a:solidFill>
              </a:rPr>
              <a:t>L</a:t>
            </a:r>
            <a:r>
              <a:rPr lang="it-IT" sz="2400" b="0" i="0" dirty="0">
                <a:solidFill>
                  <a:srgbClr val="C00000"/>
                </a:solidFill>
                <a:effectLst/>
              </a:rPr>
              <a:t>'art. 590 </a:t>
            </a:r>
            <a:r>
              <a:rPr lang="it-IT" sz="2400" b="0" i="1" dirty="0">
                <a:solidFill>
                  <a:srgbClr val="C00000"/>
                </a:solidFill>
                <a:effectLst/>
              </a:rPr>
              <a:t>sexies </a:t>
            </a:r>
            <a:r>
              <a:rPr lang="it-IT" sz="2400" b="0" i="0" dirty="0">
                <a:solidFill>
                  <a:srgbClr val="C00000"/>
                </a:solidFill>
                <a:effectLst/>
              </a:rPr>
              <a:t>c.p. prevede una causa di non punibilità che </a:t>
            </a:r>
            <a:r>
              <a:rPr lang="it-IT" sz="2400" b="0" i="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si applica </a:t>
            </a:r>
            <a:r>
              <a:rPr lang="it-IT" sz="2400" b="0" i="0" dirty="0">
                <a:solidFill>
                  <a:srgbClr val="C00000"/>
                </a:solidFill>
                <a:effectLst/>
              </a:rPr>
              <a:t>quando il medico: </a:t>
            </a:r>
          </a:p>
          <a:p>
            <a:pPr marL="0" indent="0" algn="just">
              <a:buNone/>
            </a:pPr>
            <a:r>
              <a:rPr lang="it-IT" sz="2400" b="0" i="0" dirty="0">
                <a:solidFill>
                  <a:srgbClr val="000000"/>
                </a:solidFill>
                <a:effectLst/>
              </a:rPr>
              <a:t>	a) </a:t>
            </a:r>
            <a:r>
              <a:rPr lang="it-IT" sz="2400" dirty="0">
                <a:solidFill>
                  <a:srgbClr val="000000"/>
                </a:solidFill>
              </a:rPr>
              <a:t>ha </a:t>
            </a:r>
            <a:r>
              <a:rPr lang="it-IT" sz="2400" b="0" i="0" dirty="0">
                <a:solidFill>
                  <a:srgbClr val="000000"/>
                </a:solidFill>
                <a:effectLst/>
              </a:rPr>
              <a:t>individuato e adottato linee guida adeguate al caso concreto;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rgbClr val="000000"/>
                </a:solidFill>
              </a:rPr>
              <a:t>	b) abbia con colpa lieve malamente </a:t>
            </a:r>
            <a:r>
              <a:rPr lang="it-IT" sz="2400" b="0" i="0" dirty="0">
                <a:solidFill>
                  <a:srgbClr val="000000"/>
                </a:solidFill>
                <a:effectLst/>
              </a:rPr>
              <a:t>attuato le raccomandazioni previste da esse; </a:t>
            </a:r>
          </a:p>
          <a:p>
            <a:pPr marL="0" indent="0" algn="just">
              <a:buNone/>
            </a:pPr>
            <a:r>
              <a:rPr lang="it-IT" sz="2400" b="0" i="0" dirty="0">
                <a:solidFill>
                  <a:srgbClr val="C00000"/>
                </a:solidFill>
                <a:effectLst/>
              </a:rPr>
              <a:t>La causa di non punibilità </a:t>
            </a:r>
            <a:r>
              <a:rPr lang="it-IT" sz="2400" b="0" i="0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non s’applica </a:t>
            </a:r>
            <a:r>
              <a:rPr lang="it-IT" sz="2400" b="0" i="0" dirty="0">
                <a:solidFill>
                  <a:srgbClr val="C00000"/>
                </a:solidFill>
                <a:effectLst/>
              </a:rPr>
              <a:t>quando il medico: </a:t>
            </a:r>
          </a:p>
          <a:p>
            <a:pPr marL="0" indent="0" algn="just">
              <a:buNone/>
            </a:pPr>
            <a:r>
              <a:rPr lang="it-IT" sz="2400" b="0" i="0" dirty="0">
                <a:solidFill>
                  <a:srgbClr val="000000"/>
                </a:solidFill>
                <a:effectLst/>
              </a:rPr>
              <a:t>	-) ha agito con imprudenza; </a:t>
            </a:r>
          </a:p>
          <a:p>
            <a:pPr marL="0" indent="0" algn="just">
              <a:buNone/>
            </a:pPr>
            <a:r>
              <a:rPr lang="it-IT" sz="2400" b="0" i="0" dirty="0">
                <a:solidFill>
                  <a:srgbClr val="000000"/>
                </a:solidFill>
                <a:effectLst/>
              </a:rPr>
              <a:t>	-) ha agito con negligenza; 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rgbClr val="000000"/>
                </a:solidFill>
              </a:rPr>
              <a:t>	-) mancano linee-guida; </a:t>
            </a:r>
          </a:p>
          <a:p>
            <a:pPr marL="0" indent="0" algn="just">
              <a:buNone/>
            </a:pPr>
            <a:r>
              <a:rPr lang="it-IT" sz="2400" b="0" i="0" dirty="0">
                <a:solidFill>
                  <a:srgbClr val="000000"/>
                </a:solidFill>
                <a:effectLst/>
              </a:rPr>
              <a:t>	-) ha erroneamente individuato le linee-guida da applicare; 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rgbClr val="000000"/>
                </a:solidFill>
              </a:rPr>
              <a:t>	-) ha malamente attuato le linee guida con colpa grave</a:t>
            </a:r>
            <a:endParaRPr lang="it-IT" sz="24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7434DC-4470-4513-A917-68E325C64D0B}"/>
              </a:ext>
            </a:extLst>
          </p:cNvPr>
          <p:cNvSpPr txBox="1"/>
          <p:nvPr/>
        </p:nvSpPr>
        <p:spPr>
          <a:xfrm>
            <a:off x="292268" y="6639"/>
            <a:ext cx="695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FF00"/>
                </a:solidFill>
              </a:rPr>
              <a:t>Il paradosso dell’efficienza</a:t>
            </a:r>
          </a:p>
        </p:txBody>
      </p:sp>
    </p:spTree>
    <p:extLst>
      <p:ext uri="{BB962C8B-B14F-4D97-AF65-F5344CB8AC3E}">
        <p14:creationId xmlns:p14="http://schemas.microsoft.com/office/powerpoint/2010/main" val="3592295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22FCFE-2886-426B-A9F4-95C861E97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267" y="1016541"/>
            <a:ext cx="11565749" cy="5462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>
                <a:solidFill>
                  <a:srgbClr val="C00000"/>
                </a:solidFill>
              </a:rPr>
              <a:t>I principi di Sez. Un. 8770/18 sono applicabili in àmbito civile?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400" dirty="0"/>
              <a:t>lesione del nervo ricorrente durante tiroidectomia;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400" dirty="0"/>
              <a:t>riduzione di frattura con mancata asportazione di frammento nella cavità acetabolare;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2400" dirty="0"/>
              <a:t>perforazione dell’intestino durante esecuzione di ispezione laparoscopica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it-IT" sz="2400" dirty="0"/>
          </a:p>
          <a:p>
            <a:pPr algn="just">
              <a:buFont typeface="Wingdings" panose="05000000000000000000" pitchFamily="2" charset="2"/>
              <a:buChar char="ü"/>
            </a:pPr>
            <a:endParaRPr lang="it-IT" sz="2400" dirty="0"/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endParaRPr lang="it-IT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7434DC-4470-4513-A917-68E325C64D0B}"/>
              </a:ext>
            </a:extLst>
          </p:cNvPr>
          <p:cNvSpPr txBox="1"/>
          <p:nvPr/>
        </p:nvSpPr>
        <p:spPr>
          <a:xfrm>
            <a:off x="292268" y="6639"/>
            <a:ext cx="695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FF00"/>
                </a:solidFill>
              </a:rPr>
              <a:t>Il paradosso dell’efficienza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D68F4C4-C961-4FF8-B2CB-5028EE177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01" y="3361135"/>
            <a:ext cx="2163010" cy="142052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3670556-BBAF-456F-A013-59A200F7D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352" y="3429000"/>
            <a:ext cx="1526536" cy="142052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2276CF3-DDB4-4788-8F82-5A5DACD79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5907" y="3426120"/>
            <a:ext cx="1815684" cy="142052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2964D0-AC57-4BF3-BD50-AFBC7D6BEB40}"/>
              </a:ext>
            </a:extLst>
          </p:cNvPr>
          <p:cNvSpPr txBox="1"/>
          <p:nvPr/>
        </p:nvSpPr>
        <p:spPr>
          <a:xfrm>
            <a:off x="586841" y="4889931"/>
            <a:ext cx="266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Linee guida scelte correttamente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1846BE1-34BB-40C2-8C90-CD99F0BB85E1}"/>
              </a:ext>
            </a:extLst>
          </p:cNvPr>
          <p:cNvSpPr txBox="1"/>
          <p:nvPr/>
        </p:nvSpPr>
        <p:spPr>
          <a:xfrm>
            <a:off x="8849874" y="5004095"/>
            <a:ext cx="168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Riduzione del risarcimento?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07C9337-7FFD-46DC-BB8F-41C498046C64}"/>
              </a:ext>
            </a:extLst>
          </p:cNvPr>
          <p:cNvSpPr txBox="1"/>
          <p:nvPr/>
        </p:nvSpPr>
        <p:spPr>
          <a:xfrm>
            <a:off x="5212896" y="5028431"/>
            <a:ext cx="132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colpa lieve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ACD37A1D-3BF6-4DA3-A16B-31E90B50CFD3}"/>
              </a:ext>
            </a:extLst>
          </p:cNvPr>
          <p:cNvSpPr/>
          <p:nvPr/>
        </p:nvSpPr>
        <p:spPr>
          <a:xfrm>
            <a:off x="3190672" y="3929974"/>
            <a:ext cx="1702341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DA71BC2E-9328-4F19-B5C1-44E62CB8E478}"/>
              </a:ext>
            </a:extLst>
          </p:cNvPr>
          <p:cNvSpPr/>
          <p:nvPr/>
        </p:nvSpPr>
        <p:spPr>
          <a:xfrm>
            <a:off x="6862227" y="3929974"/>
            <a:ext cx="1702341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0839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22FCFE-2886-426B-A9F4-95C861E97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267" y="1056798"/>
            <a:ext cx="11740847" cy="5412096"/>
          </a:xfrm>
        </p:spPr>
        <p:txBody>
          <a:bodyPr>
            <a:normAutofit fontScale="92500"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Art. 10, comma 6, l. 24/17</a:t>
            </a:r>
          </a:p>
          <a:p>
            <a:r>
              <a:rPr lang="it-IT" sz="2400" dirty="0"/>
              <a:t>[Al fondo rischi e al fondo di riserva per risarcimenti già richiesti] </a:t>
            </a:r>
            <a:r>
              <a:rPr lang="it-IT" sz="2400" i="1" dirty="0"/>
              <a:t>si applicano le disposizioni di cui all'articolo 1, commi 5 e 5-bis, del decreto-legge 18 gennaio 1993, n. 9, convertito, con modificazioni, dalla legge 18 marzo 1993, n. 67»</a:t>
            </a:r>
            <a:r>
              <a:rPr lang="it-IT" sz="2400" dirty="0"/>
              <a:t>.</a:t>
            </a:r>
          </a:p>
          <a:p>
            <a:endParaRPr lang="it-IT" sz="2400" dirty="0"/>
          </a:p>
          <a:p>
            <a:pPr algn="ctr"/>
            <a:r>
              <a:rPr lang="it-IT" sz="2400" b="1" dirty="0">
                <a:solidFill>
                  <a:srgbClr val="C00000"/>
                </a:solidFill>
              </a:rPr>
              <a:t>Art. 1, comma 5, d.l. 9/93</a:t>
            </a:r>
          </a:p>
          <a:p>
            <a:pPr algn="just"/>
            <a:r>
              <a:rPr lang="it-IT" sz="2400" dirty="0"/>
              <a:t>Le somme dovute a qualsiasi titolo alle aziende sanitarie (…) </a:t>
            </a:r>
            <a:r>
              <a:rPr lang="it-IT" sz="2400" dirty="0">
                <a:highlight>
                  <a:srgbClr val="FFFF00"/>
                </a:highlight>
              </a:rPr>
              <a:t>non sono sottoposte ad esecuzione forzata </a:t>
            </a:r>
            <a:r>
              <a:rPr lang="it-IT" sz="2400" dirty="0"/>
              <a:t>nei limiti degli importi corrispondenti agli stipendi e alle competenze comunque spettanti al personale dipendente o convenzionato, nonché nella misura dei fondi a destinazione vincolata essenziali ai fini dell'erogazione dei servizi sanitari definiti con decreto del Ministro della sanità (…).  A tal fine l'organo amministrativo dei predetti enti, con deliberazione adottata per ogni trimestre, quantifica preventivamente le somme oggetto delle destinazioni previste nel primo periodo.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7434DC-4470-4513-A917-68E325C64D0B}"/>
              </a:ext>
            </a:extLst>
          </p:cNvPr>
          <p:cNvSpPr txBox="1"/>
          <p:nvPr/>
        </p:nvSpPr>
        <p:spPr>
          <a:xfrm>
            <a:off x="292268" y="6639"/>
            <a:ext cx="6955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Il paradosso dell’esecuzione</a:t>
            </a:r>
          </a:p>
        </p:txBody>
      </p:sp>
    </p:spTree>
    <p:extLst>
      <p:ext uri="{BB962C8B-B14F-4D97-AF65-F5344CB8AC3E}">
        <p14:creationId xmlns:p14="http://schemas.microsoft.com/office/powerpoint/2010/main" val="1768660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22FCFE-2886-426B-A9F4-95C861E97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267" y="1056798"/>
            <a:ext cx="11740847" cy="5412096"/>
          </a:xfrm>
        </p:spPr>
        <p:txBody>
          <a:bodyPr>
            <a:normAutofit fontScale="92500"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Art. 10, comma 6, l. 24/17</a:t>
            </a:r>
          </a:p>
          <a:p>
            <a:r>
              <a:rPr lang="it-IT" sz="2400" dirty="0"/>
              <a:t>[Al fondo rischi e al fondo di riserva per risarcimenti già richiesti] </a:t>
            </a:r>
            <a:r>
              <a:rPr lang="it-IT" sz="2400" i="1" dirty="0"/>
              <a:t>si applicano le disposizioni di cui all'articolo 1, commi 5 e 5-bis, del decreto-legge 18 gennaio 1993, n. 9, convertito, con modificazioni, dalla legge 18 marzo 1993, n. 67»</a:t>
            </a:r>
            <a:r>
              <a:rPr lang="it-IT" sz="2400" dirty="0"/>
              <a:t>.</a:t>
            </a:r>
          </a:p>
          <a:p>
            <a:endParaRPr lang="it-IT" sz="2400" dirty="0"/>
          </a:p>
          <a:p>
            <a:pPr algn="ctr"/>
            <a:r>
              <a:rPr lang="it-IT" sz="2400" b="1" dirty="0">
                <a:solidFill>
                  <a:srgbClr val="C00000"/>
                </a:solidFill>
              </a:rPr>
              <a:t>Art. 1, comma 5, d.l. 9/93</a:t>
            </a:r>
          </a:p>
          <a:p>
            <a:pPr algn="just"/>
            <a:r>
              <a:rPr lang="it-IT" sz="2400" dirty="0"/>
              <a:t>Le somme dovute a qualsiasi titolo alle aziende sanitarie (…) </a:t>
            </a:r>
            <a:r>
              <a:rPr lang="it-IT" sz="2400" dirty="0">
                <a:highlight>
                  <a:srgbClr val="FFFF00"/>
                </a:highlight>
              </a:rPr>
              <a:t>non sono sottoposte ad esecuzione forzata </a:t>
            </a:r>
            <a:r>
              <a:rPr lang="it-IT" sz="2400" dirty="0"/>
              <a:t>nei limiti degli importi corrispondenti agli stipendi e alle competenze comunque spettanti al personale dipendente o convenzionato, nonché nella misura dei fondi a destinazione vincolata essenziali ai fini dell'erogazione dei servizi sanitari definiti con decreto del Ministro della sanità (…).  A tal fine l'organo amministrativo dei predetti enti, con deliberazione adottata per ogni trimestre, quantifica preventivamente le somme oggetto delle destinazioni previste nel primo periodo.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7434DC-4470-4513-A917-68E325C64D0B}"/>
              </a:ext>
            </a:extLst>
          </p:cNvPr>
          <p:cNvSpPr txBox="1"/>
          <p:nvPr/>
        </p:nvSpPr>
        <p:spPr>
          <a:xfrm>
            <a:off x="292268" y="6639"/>
            <a:ext cx="6955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Il paradosso dell’esecuzione</a:t>
            </a:r>
          </a:p>
        </p:txBody>
      </p:sp>
    </p:spTree>
    <p:extLst>
      <p:ext uri="{BB962C8B-B14F-4D97-AF65-F5344CB8AC3E}">
        <p14:creationId xmlns:p14="http://schemas.microsoft.com/office/powerpoint/2010/main" val="233058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7434DC-4470-4513-A917-68E325C64D0B}"/>
              </a:ext>
            </a:extLst>
          </p:cNvPr>
          <p:cNvSpPr txBox="1"/>
          <p:nvPr/>
        </p:nvSpPr>
        <p:spPr>
          <a:xfrm>
            <a:off x="324308" y="225482"/>
            <a:ext cx="4386840" cy="89086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 dirty="0">
                <a:latin typeface="+mj-lt"/>
                <a:ea typeface="+mj-ea"/>
                <a:cs typeface="+mj-cs"/>
              </a:rPr>
              <a:t>Il paradosso dell’esecuzione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22FCFE-2886-426B-A9F4-95C861E97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593" y="1194174"/>
            <a:ext cx="5260104" cy="41059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/>
              <a:t>Art. 1, comma 5 </a:t>
            </a:r>
            <a:r>
              <a:rPr lang="en-US" sz="1400" b="1" i="1" dirty="0"/>
              <a:t>bis</a:t>
            </a:r>
            <a:r>
              <a:rPr lang="en-US" sz="1400" b="1" dirty="0"/>
              <a:t>, d.l. 9/93</a:t>
            </a:r>
          </a:p>
          <a:p>
            <a:pPr>
              <a:lnSpc>
                <a:spcPct val="110000"/>
              </a:lnSpc>
            </a:pPr>
            <a:r>
              <a:rPr lang="en-US" sz="1400" b="0" i="0" dirty="0"/>
              <a:t> La deliberazione di cui al comma 5 e' comunicata, a mezzo di posta elettronica certificata, all'istituto cui e' affidato il servizio di tesoreria o cassa contestualmente alla sua adozione. (…) [D]alla data della predetta comunicazione il tesoriere e' obbligato a rendere immediatamente disponibili le somme di spettanza dell'ente indicate nella deliberazione, </a:t>
            </a:r>
            <a:r>
              <a:rPr lang="en-US" sz="1400" b="0" i="0" dirty="0">
                <a:highlight>
                  <a:srgbClr val="FFFF00"/>
                </a:highlight>
              </a:rPr>
              <a:t>anche in caso di notifica di pignoramento </a:t>
            </a:r>
            <a:r>
              <a:rPr lang="en-US" sz="1400" b="0" i="0" dirty="0"/>
              <a:t>o di pendenza di procedura esecutiva nei confronti dell'ente, </a:t>
            </a:r>
            <a:r>
              <a:rPr lang="en-US" sz="1400" b="0" i="0" dirty="0">
                <a:highlight>
                  <a:srgbClr val="FFFF00"/>
                </a:highlight>
              </a:rPr>
              <a:t>senza necessita' di previa pronuncia giurisdizionale</a:t>
            </a:r>
            <a:r>
              <a:rPr lang="en-US" sz="1400" b="0" i="0" dirty="0"/>
              <a:t>. Dalla data di adozione della deliberazione l'ente non puo' emettere mandati a titoli diversi da quelli vincolati, se non seguendo l'ordine cronologico delle fatture cosi' come pervenuto per il pagamento o, se non e' prescritta fattura, dalla data della deliberazione di impegno</a:t>
            </a:r>
            <a:r>
              <a:rPr lang="en-US" sz="1100" b="0" i="0" dirty="0"/>
              <a:t>. </a:t>
            </a:r>
            <a:endParaRPr lang="en-US" sz="11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magine 3">
            <a:extLst>
              <a:ext uri="{FF2B5EF4-FFF2-40B4-BE49-F238E27FC236}">
                <a16:creationId xmlns:a16="http://schemas.microsoft.com/office/drawing/2014/main" id="{CF583B94-55B4-46AF-A431-08D3D5622E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525" r="1" b="10954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22FCFE-2886-426B-A9F4-95C861E97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267" y="1056798"/>
            <a:ext cx="11740847" cy="5412096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L’assicuratore: </a:t>
            </a:r>
          </a:p>
          <a:p>
            <a:r>
              <a:rPr lang="it-IT" sz="2400" dirty="0">
                <a:solidFill>
                  <a:srgbClr val="C00000"/>
                </a:solidFill>
              </a:rPr>
              <a:t>è costretto ad assicurare la struttura anche ex art. 1228 c.c. per il fatto di chi non è dipendente; </a:t>
            </a:r>
          </a:p>
          <a:p>
            <a:r>
              <a:rPr lang="it-IT" sz="2400" dirty="0">
                <a:solidFill>
                  <a:srgbClr val="C00000"/>
                </a:solidFill>
              </a:rPr>
              <a:t>gli si è reso arduo l’esercizio della surrogazione nei confronti dei corresponsabili: </a:t>
            </a:r>
          </a:p>
          <a:p>
            <a:pPr lvl="1"/>
            <a:r>
              <a:rPr lang="it-IT" sz="2200" dirty="0">
                <a:solidFill>
                  <a:srgbClr val="C00000"/>
                </a:solidFill>
              </a:rPr>
              <a:t>- quanto ai tempi, con l’introduzione della decadenza; </a:t>
            </a:r>
          </a:p>
          <a:p>
            <a:pPr lvl="1"/>
            <a:r>
              <a:rPr lang="it-IT" sz="2200" dirty="0">
                <a:solidFill>
                  <a:srgbClr val="C00000"/>
                </a:solidFill>
              </a:rPr>
              <a:t>- quanto ai presupposti, ridotti alla colpa grave o al dolo; </a:t>
            </a:r>
          </a:p>
          <a:p>
            <a:pPr lvl="1"/>
            <a:r>
              <a:rPr lang="it-IT" sz="2200" dirty="0">
                <a:solidFill>
                  <a:srgbClr val="C00000"/>
                </a:solidFill>
              </a:rPr>
              <a:t>- quanto alla misura, limitata al triplo dello stipendio</a:t>
            </a:r>
            <a:endParaRPr lang="it-IT" sz="2000" dirty="0">
              <a:solidFill>
                <a:srgbClr val="C00000"/>
              </a:solidFill>
            </a:endParaRPr>
          </a:p>
          <a:p>
            <a:pPr lvl="1"/>
            <a:endParaRPr lang="it-IT" sz="2200" dirty="0">
              <a:solidFill>
                <a:srgbClr val="C0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7434DC-4470-4513-A917-68E325C64D0B}"/>
              </a:ext>
            </a:extLst>
          </p:cNvPr>
          <p:cNvSpPr txBox="1"/>
          <p:nvPr/>
        </p:nvSpPr>
        <p:spPr>
          <a:xfrm>
            <a:off x="292268" y="6639"/>
            <a:ext cx="9615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Il paradosso dell’eterogenesi</a:t>
            </a:r>
          </a:p>
        </p:txBody>
      </p:sp>
    </p:spTree>
    <p:extLst>
      <p:ext uri="{BB962C8B-B14F-4D97-AF65-F5344CB8AC3E}">
        <p14:creationId xmlns:p14="http://schemas.microsoft.com/office/powerpoint/2010/main" val="3289344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7434DC-4470-4513-A917-68E325C64D0B}"/>
              </a:ext>
            </a:extLst>
          </p:cNvPr>
          <p:cNvSpPr txBox="1"/>
          <p:nvPr/>
        </p:nvSpPr>
        <p:spPr>
          <a:xfrm>
            <a:off x="292268" y="6639"/>
            <a:ext cx="9615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Il paradosso dell’eterogenesi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FF7B75B-EC6D-453E-BA47-39A17BD66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907" y="950533"/>
            <a:ext cx="8502730" cy="118997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9C86795F-E344-48C5-B563-A3A27D1AB813}"/>
              </a:ext>
            </a:extLst>
          </p:cNvPr>
          <p:cNvSpPr/>
          <p:nvPr/>
        </p:nvSpPr>
        <p:spPr>
          <a:xfrm>
            <a:off x="11216335" y="1719974"/>
            <a:ext cx="739302" cy="4205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9443CC2-1AC6-4445-BFBA-AD8A68263869}"/>
              </a:ext>
            </a:extLst>
          </p:cNvPr>
          <p:cNvSpPr txBox="1"/>
          <p:nvPr/>
        </p:nvSpPr>
        <p:spPr>
          <a:xfrm>
            <a:off x="725865" y="1357460"/>
            <a:ext cx="192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Art. 3, comma 2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DFDC944-24AE-484F-9221-8C40D3A1D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908" y="2314961"/>
            <a:ext cx="8502730" cy="87959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655BB1A-9CD0-40BF-9740-E0166DC0D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908" y="3173229"/>
            <a:ext cx="8502730" cy="1185960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83495538-EEF0-4D14-A229-91B9C413517D}"/>
              </a:ext>
            </a:extLst>
          </p:cNvPr>
          <p:cNvSpPr/>
          <p:nvPr/>
        </p:nvSpPr>
        <p:spPr>
          <a:xfrm>
            <a:off x="6664759" y="3555942"/>
            <a:ext cx="1479999" cy="4205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52EA471-A87B-4A43-B0DC-BC903AA5788A}"/>
              </a:ext>
            </a:extLst>
          </p:cNvPr>
          <p:cNvSpPr txBox="1"/>
          <p:nvPr/>
        </p:nvSpPr>
        <p:spPr>
          <a:xfrm>
            <a:off x="725865" y="3138780"/>
            <a:ext cx="192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Art. 10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D5CAF4D-A478-4063-91FE-0F4379E6C003}"/>
              </a:ext>
            </a:extLst>
          </p:cNvPr>
          <p:cNvSpPr txBox="1"/>
          <p:nvPr/>
        </p:nvSpPr>
        <p:spPr>
          <a:xfrm>
            <a:off x="3079423" y="5080204"/>
            <a:ext cx="603315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sz="3600" dirty="0"/>
              <a:t>… e l’ «articolo 18» non c’è?</a:t>
            </a:r>
          </a:p>
        </p:txBody>
      </p:sp>
    </p:spTree>
    <p:extLst>
      <p:ext uri="{BB962C8B-B14F-4D97-AF65-F5344CB8AC3E}">
        <p14:creationId xmlns:p14="http://schemas.microsoft.com/office/powerpoint/2010/main" val="78668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E3945B9F-38D3-4C09-9AD7-2F77902A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solidFill>
                  <a:srgbClr val="FFC000"/>
                </a:solidFill>
                <a:latin typeface="Tempus Sans ITC" panose="04020404030D07020202" pitchFamily="82" charset="0"/>
              </a:rPr>
              <a:t>I tre paradossi di Epimenide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B5FE04-6D2A-4752-8D01-550A4AACF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" r="10641" b="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644E9B8-807D-4967-ADF5-7E0161F2EF1F}"/>
              </a:ext>
            </a:extLst>
          </p:cNvPr>
          <p:cNvSpPr txBox="1"/>
          <p:nvPr/>
        </p:nvSpPr>
        <p:spPr>
          <a:xfrm>
            <a:off x="6248303" y="2560172"/>
            <a:ext cx="53709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pretendere più efficienza dal S.S.N., e rendere più difficile l’accertamento della colpa </a:t>
            </a:r>
            <a:r>
              <a:rPr lang="it-IT" sz="1800" b="1" i="1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(paradosso dell’efficienza)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pretendere più tutela per le vittime, e rendere più aleatoria l’esazione dei loro crediti </a:t>
            </a:r>
            <a:r>
              <a:rPr lang="it-IT" sz="1800" b="1" i="1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(paradosso dell’esecuzione)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800" dirty="0"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pretendere più copertura assicurativa, e disincentivare l’interesse dell’assicuratore alla stipula dei contratti </a:t>
            </a:r>
            <a:r>
              <a:rPr lang="it-IT" sz="1800" b="1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1800" b="1" i="1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paradosso dell’eterogenesi)</a:t>
            </a:r>
            <a:endParaRPr lang="it-IT" sz="1800" b="1" dirty="0">
              <a:solidFill>
                <a:srgbClr val="FFC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7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accent1">
                <a:lumMod val="60000"/>
                <a:lumOff val="40000"/>
              </a:schemeClr>
            </a:gs>
            <a:gs pos="91000">
              <a:schemeClr val="accent5">
                <a:lumMod val="40000"/>
                <a:lumOff val="60000"/>
              </a:schemeClr>
            </a:gs>
            <a:gs pos="3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739539-6EDB-4B2C-A087-81AECAAA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131" y="5656887"/>
            <a:ext cx="4784386" cy="450715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La colpa è devianza dalle </a:t>
            </a:r>
            <a:r>
              <a:rPr lang="it-IT" sz="2400" b="1" i="1" dirty="0">
                <a:solidFill>
                  <a:srgbClr val="FF0000"/>
                </a:solidFill>
              </a:rPr>
              <a:t>leges artis</a:t>
            </a:r>
            <a:endParaRPr lang="it-IT" sz="2400" b="1" dirty="0">
              <a:solidFill>
                <a:srgbClr val="FF0000"/>
              </a:solidFill>
            </a:endParaRP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ABD8C0F-63B1-469B-B0A9-CEA5518218B5}"/>
              </a:ext>
            </a:extLst>
          </p:cNvPr>
          <p:cNvCxnSpPr>
            <a:cxnSpLocks/>
          </p:cNvCxnSpPr>
          <p:nvPr/>
        </p:nvCxnSpPr>
        <p:spPr>
          <a:xfrm flipV="1">
            <a:off x="4007796" y="1692294"/>
            <a:ext cx="0" cy="395915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F130824-BF9A-4A90-A250-C3A1DC3B5474}"/>
              </a:ext>
            </a:extLst>
          </p:cNvPr>
          <p:cNvCxnSpPr>
            <a:cxnSpLocks/>
          </p:cNvCxnSpPr>
          <p:nvPr/>
        </p:nvCxnSpPr>
        <p:spPr>
          <a:xfrm>
            <a:off x="3479260" y="5200736"/>
            <a:ext cx="6598595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DCD2F03-E98B-434F-8CF6-3996B97C8B6C}"/>
              </a:ext>
            </a:extLst>
          </p:cNvPr>
          <p:cNvSpPr txBox="1"/>
          <p:nvPr/>
        </p:nvSpPr>
        <p:spPr>
          <a:xfrm>
            <a:off x="8184205" y="5225534"/>
            <a:ext cx="349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Regola da seguire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5E52B43-7B28-40E1-AD7E-AE574998D255}"/>
              </a:ext>
            </a:extLst>
          </p:cNvPr>
          <p:cNvSpPr txBox="1"/>
          <p:nvPr/>
        </p:nvSpPr>
        <p:spPr>
          <a:xfrm>
            <a:off x="2091462" y="1819997"/>
            <a:ext cx="203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Gravità della colpa</a:t>
            </a: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FD7C3CF5-DC20-44C8-B225-89423E766818}"/>
              </a:ext>
            </a:extLst>
          </p:cNvPr>
          <p:cNvSpPr/>
          <p:nvPr/>
        </p:nvSpPr>
        <p:spPr>
          <a:xfrm>
            <a:off x="3978613" y="2004663"/>
            <a:ext cx="5210155" cy="3180180"/>
          </a:xfrm>
          <a:custGeom>
            <a:avLst/>
            <a:gdLst>
              <a:gd name="connsiteX0" fmla="*/ 0 w 5210155"/>
              <a:gd name="connsiteY0" fmla="*/ 3180180 h 3180180"/>
              <a:gd name="connsiteX1" fmla="*/ 1614791 w 5210155"/>
              <a:gd name="connsiteY1" fmla="*/ 2917533 h 3180180"/>
              <a:gd name="connsiteX2" fmla="*/ 2898842 w 5210155"/>
              <a:gd name="connsiteY2" fmla="*/ 2450605 h 3180180"/>
              <a:gd name="connsiteX3" fmla="*/ 4289898 w 5210155"/>
              <a:gd name="connsiteY3" fmla="*/ 1380563 h 3180180"/>
              <a:gd name="connsiteX4" fmla="*/ 5087566 w 5210155"/>
              <a:gd name="connsiteY4" fmla="*/ 203516 h 3180180"/>
              <a:gd name="connsiteX5" fmla="*/ 5194570 w 5210155"/>
              <a:gd name="connsiteY5" fmla="*/ 8963 h 318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0155" h="3180180">
                <a:moveTo>
                  <a:pt x="0" y="3180180"/>
                </a:moveTo>
                <a:cubicBezTo>
                  <a:pt x="565825" y="3109654"/>
                  <a:pt x="1131651" y="3039129"/>
                  <a:pt x="1614791" y="2917533"/>
                </a:cubicBezTo>
                <a:cubicBezTo>
                  <a:pt x="2097931" y="2795937"/>
                  <a:pt x="2452991" y="2706767"/>
                  <a:pt x="2898842" y="2450605"/>
                </a:cubicBezTo>
                <a:cubicBezTo>
                  <a:pt x="3344693" y="2194443"/>
                  <a:pt x="3925111" y="1755078"/>
                  <a:pt x="4289898" y="1380563"/>
                </a:cubicBezTo>
                <a:cubicBezTo>
                  <a:pt x="4654685" y="1006048"/>
                  <a:pt x="4936787" y="432116"/>
                  <a:pt x="5087566" y="203516"/>
                </a:cubicBezTo>
                <a:cubicBezTo>
                  <a:pt x="5238345" y="-25084"/>
                  <a:pt x="5216457" y="-8061"/>
                  <a:pt x="5194570" y="896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C3EF9579-BB88-4BD1-91E7-C9C62DF829EF}"/>
              </a:ext>
            </a:extLst>
          </p:cNvPr>
          <p:cNvCxnSpPr/>
          <p:nvPr/>
        </p:nvCxnSpPr>
        <p:spPr>
          <a:xfrm>
            <a:off x="4007796" y="4776281"/>
            <a:ext cx="2159540" cy="0"/>
          </a:xfrm>
          <a:prstGeom prst="line">
            <a:avLst/>
          </a:prstGeom>
          <a:ln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28FE2DD6-F8F0-4457-889B-A5CDE8D787B9}"/>
              </a:ext>
            </a:extLst>
          </p:cNvPr>
          <p:cNvCxnSpPr/>
          <p:nvPr/>
        </p:nvCxnSpPr>
        <p:spPr>
          <a:xfrm>
            <a:off x="6096000" y="4766553"/>
            <a:ext cx="0" cy="434183"/>
          </a:xfrm>
          <a:prstGeom prst="line">
            <a:avLst/>
          </a:prstGeom>
          <a:ln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774BAB3-27C1-452F-AD57-A53C6D77A7C2}"/>
              </a:ext>
            </a:extLst>
          </p:cNvPr>
          <p:cNvCxnSpPr/>
          <p:nvPr/>
        </p:nvCxnSpPr>
        <p:spPr>
          <a:xfrm>
            <a:off x="4007796" y="3190672"/>
            <a:ext cx="4406630" cy="0"/>
          </a:xfrm>
          <a:prstGeom prst="line">
            <a:avLst/>
          </a:prstGeom>
          <a:ln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5E7B5E33-A3E6-48FC-9DF9-3AE9700991C4}"/>
              </a:ext>
            </a:extLst>
          </p:cNvPr>
          <p:cNvCxnSpPr/>
          <p:nvPr/>
        </p:nvCxnSpPr>
        <p:spPr>
          <a:xfrm>
            <a:off x="8404698" y="3180945"/>
            <a:ext cx="0" cy="2019791"/>
          </a:xfrm>
          <a:prstGeom prst="line">
            <a:avLst/>
          </a:prstGeom>
          <a:ln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2D5E264-317D-4456-87BE-28E946424DA9}"/>
              </a:ext>
            </a:extLst>
          </p:cNvPr>
          <p:cNvSpPr txBox="1"/>
          <p:nvPr/>
        </p:nvSpPr>
        <p:spPr>
          <a:xfrm>
            <a:off x="4608662" y="4296384"/>
            <a:ext cx="152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2">
                    <a:lumMod val="50000"/>
                  </a:schemeClr>
                </a:solidFill>
              </a:rPr>
              <a:t>Colpa lieve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0782BFA-5279-46F1-856F-6EE6A1307379}"/>
              </a:ext>
            </a:extLst>
          </p:cNvPr>
          <p:cNvSpPr txBox="1"/>
          <p:nvPr/>
        </p:nvSpPr>
        <p:spPr>
          <a:xfrm>
            <a:off x="7092324" y="2880118"/>
            <a:ext cx="152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accent2">
                    <a:lumMod val="50000"/>
                  </a:schemeClr>
                </a:solidFill>
              </a:rPr>
              <a:t>Colpa grave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F9C668-D627-40F0-A1A9-5ADB94FB10BB}"/>
              </a:ext>
            </a:extLst>
          </p:cNvPr>
          <p:cNvSpPr txBox="1"/>
          <p:nvPr/>
        </p:nvSpPr>
        <p:spPr>
          <a:xfrm>
            <a:off x="476655" y="321013"/>
            <a:ext cx="6955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Il paradosso dell’efficienza</a:t>
            </a:r>
          </a:p>
        </p:txBody>
      </p:sp>
    </p:spTree>
    <p:extLst>
      <p:ext uri="{BB962C8B-B14F-4D97-AF65-F5344CB8AC3E}">
        <p14:creationId xmlns:p14="http://schemas.microsoft.com/office/powerpoint/2010/main" val="3741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D403B91-F069-4215-A557-5C249DC6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it-IT" b="1" i="1" dirty="0">
                <a:solidFill>
                  <a:srgbClr val="FFC000"/>
                </a:solidFill>
              </a:rPr>
              <a:t>Cosa sono le «leges artis»?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9C9B7F-B8AB-4B05-B030-CAD22D30A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Prima della legge 24/17</a:t>
            </a:r>
          </a:p>
          <a:p>
            <a:endParaRPr lang="it-IT" sz="2000" dirty="0"/>
          </a:p>
          <a:p>
            <a:r>
              <a:rPr lang="it-IT" sz="2000" dirty="0"/>
              <a:t>Norme di legge (ad es., art. 15, comma 6, d. lgs. 502/92)</a:t>
            </a:r>
          </a:p>
          <a:p>
            <a:r>
              <a:rPr lang="it-IT" sz="2000" dirty="0"/>
              <a:t>Provvedimenti amministrativi (ad es., ordine di servizio del dirigente)</a:t>
            </a:r>
          </a:p>
          <a:p>
            <a:r>
              <a:rPr lang="it-IT" sz="2000" i="1" dirty="0"/>
              <a:t>Linee-guida</a:t>
            </a:r>
            <a:r>
              <a:rPr lang="it-IT" sz="2000" dirty="0"/>
              <a:t>, ovvero tecniche generalmente condivise nella comunità scientifica</a:t>
            </a:r>
            <a:endParaRPr lang="it-IT" sz="2000" i="1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E8655C-C7B5-4A5F-9BE5-8C3B06C9F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Dopo la legge 24/17 (art. 5)</a:t>
            </a:r>
          </a:p>
          <a:p>
            <a:pPr lvl="0"/>
            <a:endParaRPr lang="it-IT" sz="2000" dirty="0"/>
          </a:p>
          <a:p>
            <a:pPr lvl="0"/>
            <a:r>
              <a:rPr lang="it-IT" sz="2000" dirty="0"/>
              <a:t>Norme di legge (ad es., art. 15, comma 6, d. lgs. 502/92)</a:t>
            </a:r>
          </a:p>
          <a:p>
            <a:pPr lvl="0"/>
            <a:r>
              <a:rPr lang="it-IT" sz="2000" dirty="0"/>
              <a:t>Provvedimenti amministrativi (ad es., ordine di servizio del dirigente)</a:t>
            </a:r>
          </a:p>
          <a:p>
            <a:pPr lvl="0"/>
            <a:r>
              <a:rPr lang="it-IT" sz="2000" dirty="0"/>
              <a:t>Le </a:t>
            </a:r>
            <a:r>
              <a:rPr lang="it-IT" sz="2000" i="1" dirty="0"/>
              <a:t>Linee-guida</a:t>
            </a:r>
            <a:r>
              <a:rPr lang="it-IT" sz="2000" dirty="0"/>
              <a:t> inserite nel SNLG, «</a:t>
            </a:r>
            <a:r>
              <a:rPr lang="it-IT" sz="2000" i="1" dirty="0"/>
              <a:t>salve le specificità del caso concreto</a:t>
            </a:r>
            <a:r>
              <a:rPr lang="it-IT" sz="2000" dirty="0"/>
              <a:t>»</a:t>
            </a:r>
            <a:endParaRPr lang="it-IT" sz="2000" i="1" dirty="0"/>
          </a:p>
          <a:p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969B11-6D4A-49F2-BD36-69200871F570}"/>
              </a:ext>
            </a:extLst>
          </p:cNvPr>
          <p:cNvSpPr txBox="1"/>
          <p:nvPr/>
        </p:nvSpPr>
        <p:spPr>
          <a:xfrm>
            <a:off x="476655" y="321013"/>
            <a:ext cx="6955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Il paradosso dell’efficienza</a:t>
            </a:r>
          </a:p>
        </p:txBody>
      </p:sp>
    </p:spTree>
    <p:extLst>
      <p:ext uri="{BB962C8B-B14F-4D97-AF65-F5344CB8AC3E}">
        <p14:creationId xmlns:p14="http://schemas.microsoft.com/office/powerpoint/2010/main" val="122095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D403B91-F069-4215-A557-5C249DC6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656" y="1608667"/>
            <a:ext cx="3338826" cy="4501127"/>
          </a:xfrm>
        </p:spPr>
        <p:txBody>
          <a:bodyPr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it-IT" sz="3600" b="1" i="1" dirty="0">
                <a:solidFill>
                  <a:srgbClr val="FFC000"/>
                </a:solidFill>
              </a:rPr>
              <a:t>Quali sono le «leges artis» per la prevenzione e cura della SARS-Covid-2?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9C9B7F-B8AB-4B05-B030-CAD22D30A1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6609928" cy="4501127"/>
          </a:xfrm>
        </p:spPr>
        <p:txBody>
          <a:bodyPr>
            <a:normAutofit/>
          </a:bodyPr>
          <a:lstStyle/>
          <a:p>
            <a:r>
              <a:rPr lang="it-IT" b="1" i="1" dirty="0">
                <a:solidFill>
                  <a:srgbClr val="FFC000"/>
                </a:solidFill>
              </a:rPr>
              <a:t>SNLG</a:t>
            </a:r>
            <a:r>
              <a:rPr lang="it-IT" dirty="0"/>
              <a:t>: 59 linee guida e raccomandazioni</a:t>
            </a:r>
          </a:p>
          <a:p>
            <a:r>
              <a:rPr lang="it-IT" b="1" i="1" dirty="0">
                <a:solidFill>
                  <a:srgbClr val="FFC000"/>
                </a:solidFill>
              </a:rPr>
              <a:t>PubMed:</a:t>
            </a:r>
            <a:r>
              <a:rPr lang="it-IT" dirty="0"/>
              <a:t> 9505 linee-guida e raccomandazioni</a:t>
            </a:r>
          </a:p>
          <a:p>
            <a:r>
              <a:rPr lang="it-IT" b="1" i="1" dirty="0">
                <a:solidFill>
                  <a:srgbClr val="FFC000"/>
                </a:solidFill>
              </a:rPr>
              <a:t>Fonti normative</a:t>
            </a:r>
            <a:r>
              <a:rPr lang="it-IT" i="1" dirty="0"/>
              <a:t>: </a:t>
            </a:r>
          </a:p>
          <a:p>
            <a:pPr lvl="1"/>
            <a:r>
              <a:rPr lang="it-IT" sz="2800" dirty="0"/>
              <a:t>510 provvedimenti normativi statali</a:t>
            </a:r>
          </a:p>
          <a:p>
            <a:pPr lvl="1"/>
            <a:r>
              <a:rPr lang="it-IT" sz="2800" dirty="0"/>
              <a:t>2.804 provvedimenti normativi regionali</a:t>
            </a:r>
          </a:p>
          <a:p>
            <a:pPr lvl="1"/>
            <a:r>
              <a:rPr lang="it-IT" sz="2800" dirty="0"/>
              <a:t>220 provvedimenti dell’Unione Europea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969B11-6D4A-49F2-BD36-69200871F570}"/>
              </a:ext>
            </a:extLst>
          </p:cNvPr>
          <p:cNvSpPr txBox="1"/>
          <p:nvPr/>
        </p:nvSpPr>
        <p:spPr>
          <a:xfrm>
            <a:off x="476655" y="321013"/>
            <a:ext cx="6955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Il paradosso dell’efficienza</a:t>
            </a:r>
          </a:p>
        </p:txBody>
      </p:sp>
    </p:spTree>
    <p:extLst>
      <p:ext uri="{BB962C8B-B14F-4D97-AF65-F5344CB8AC3E}">
        <p14:creationId xmlns:p14="http://schemas.microsoft.com/office/powerpoint/2010/main" val="302134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A6B791-47C0-44D4-B030-B28723F0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53" y="547392"/>
            <a:ext cx="8803736" cy="95066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Valutazione della colpa medica: </a:t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I PROBLEMI POSTI DALL’EMERGENZA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D76D90-8FEB-4C7F-B846-875AA3D1C7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9564380" cy="38789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3200" dirty="0"/>
              <a:t>l’inesperienza del medico è una esimente?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200" dirty="0"/>
              <a:t>il congestionamento delle struttura è un’esimente?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200" dirty="0"/>
              <a:t>si applica l’art. 2236 c.c.?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3200" dirty="0"/>
              <a:t>la necessità di aver dovuto salvare altre persone è un’esimente?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7085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5B66C5-FD76-4260-9E27-AE1A4E865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  <a:highlight>
                  <a:srgbClr val="FFFF00"/>
                </a:highlight>
              </a:rPr>
              <a:t>Condizioni soggettive: </a:t>
            </a:r>
          </a:p>
          <a:p>
            <a:r>
              <a:rPr lang="it-IT" dirty="0"/>
              <a:t>la colpa va valutata con tanto maggiore rigore, quanto più elevate siano le competenze del professionista: poiché la diligenza esigibile dal professionista non può essere inferiore a quella che lui può dare, a nulla rilevando che molti altri professionisti non siano altrettanto bravi (</a:t>
            </a:r>
            <a:r>
              <a:rPr lang="it-IT" i="1" dirty="0"/>
              <a:t>ex multis</a:t>
            </a:r>
            <a:r>
              <a:rPr lang="it-IT" dirty="0"/>
              <a:t>, </a:t>
            </a:r>
            <a:r>
              <a:rPr lang="it-IT" dirty="0">
                <a:solidFill>
                  <a:srgbClr val="C00000"/>
                </a:solidFill>
              </a:rPr>
              <a:t>Cass. civ., sez. III, 25-09-2012, n. 16254, in Nuova giur. civ., 2013, I, 293</a:t>
            </a:r>
            <a:r>
              <a:rPr lang="it-IT" dirty="0"/>
              <a:t>). </a:t>
            </a:r>
          </a:p>
          <a:p>
            <a:endParaRPr lang="it-IT" dirty="0"/>
          </a:p>
          <a:p>
            <a:r>
              <a:rPr lang="it-IT" dirty="0">
                <a:solidFill>
                  <a:srgbClr val="C00000"/>
                </a:solidFill>
              </a:rPr>
              <a:t>Art. 102, commi primo e quinto, d.l. 17.3.2020 n. 18 </a:t>
            </a:r>
            <a:r>
              <a:rPr lang="it-IT" dirty="0"/>
              <a:t>(c.d. “Curaitalia”)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64A417C9-D96F-405B-B56E-F29787394A90}"/>
              </a:ext>
            </a:extLst>
          </p:cNvPr>
          <p:cNvSpPr txBox="1">
            <a:spLocks/>
          </p:cNvSpPr>
          <p:nvPr/>
        </p:nvSpPr>
        <p:spPr>
          <a:xfrm>
            <a:off x="1827653" y="547392"/>
            <a:ext cx="8803736" cy="9506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800" b="1" dirty="0">
                <a:solidFill>
                  <a:srgbClr val="FF0000"/>
                </a:solidFill>
              </a:rPr>
              <a:t>Valutazione della colpa medica: </a:t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I PROBLEMI POSTI DALL’EMERGENZA</a:t>
            </a:r>
          </a:p>
        </p:txBody>
      </p:sp>
    </p:spTree>
    <p:extLst>
      <p:ext uri="{BB962C8B-B14F-4D97-AF65-F5344CB8AC3E}">
        <p14:creationId xmlns:p14="http://schemas.microsoft.com/office/powerpoint/2010/main" val="369992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379492-34AE-4B9C-8E26-CD504BEE0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  <a:highlight>
                  <a:srgbClr val="FFFF00"/>
                </a:highlight>
              </a:rPr>
              <a:t>Condizioni oggettive: </a:t>
            </a:r>
          </a:p>
          <a:p>
            <a:r>
              <a:rPr lang="it-IT" i="1" dirty="0"/>
              <a:t>le carenze strutturali dell’ospedale non escludono la colpa del medico, se questi non prova di non aver potuto altrimenti superarle, e comunque se il medico non prova di avere avvertito il paziente che quell’ospedale presentava delle carenze sul piano organizzativo </a:t>
            </a:r>
            <a:r>
              <a:rPr lang="it-IT" dirty="0">
                <a:solidFill>
                  <a:srgbClr val="C00000"/>
                </a:solidFill>
              </a:rPr>
              <a:t>(Cass. civ., sez. III, 13-03-1998, n. 2750, in Foro it., 1998, I, 3521)</a:t>
            </a:r>
            <a:endParaRPr lang="it-IT" i="1" dirty="0">
              <a:solidFill>
                <a:srgbClr val="C00000"/>
              </a:solidFill>
            </a:endParaRPr>
          </a:p>
          <a:p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3EBF34B2-015E-4503-9B5F-B6DCF10C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53" y="547392"/>
            <a:ext cx="8803736" cy="95066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Valutazione della colpa medica: </a:t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I PROBLEMI POSTI DALL’EMERGENZA</a:t>
            </a:r>
          </a:p>
        </p:txBody>
      </p:sp>
    </p:spTree>
    <p:extLst>
      <p:ext uri="{BB962C8B-B14F-4D97-AF65-F5344CB8AC3E}">
        <p14:creationId xmlns:p14="http://schemas.microsoft.com/office/powerpoint/2010/main" val="142349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379492-34AE-4B9C-8E26-CD504BEE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19" y="1138138"/>
            <a:ext cx="11108987" cy="4915342"/>
          </a:xfrm>
        </p:spPr>
        <p:txBody>
          <a:bodyPr>
            <a:normAutofit fontScale="40000" lnSpcReduction="20000"/>
          </a:bodyPr>
          <a:lstStyle/>
          <a:p>
            <a:endParaRPr lang="it-IT" sz="4500" dirty="0"/>
          </a:p>
          <a:p>
            <a:endParaRPr lang="it-IT" sz="4500" dirty="0"/>
          </a:p>
          <a:p>
            <a:pPr marL="0" indent="0" algn="ctr">
              <a:buNone/>
            </a:pPr>
            <a:r>
              <a:rPr lang="it-IT" sz="45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Scelte tragiche</a:t>
            </a:r>
          </a:p>
          <a:p>
            <a:r>
              <a:rPr lang="it-IT" sz="4500" dirty="0"/>
              <a:t>se essere curati è un diritto, tale diritto </a:t>
            </a:r>
            <a:r>
              <a:rPr lang="it-IT" sz="4500" b="1" i="1" dirty="0">
                <a:solidFill>
                  <a:srgbClr val="C00000"/>
                </a:solidFill>
              </a:rPr>
              <a:t>si arresta dinanzi alla limitatezza delle risorse </a:t>
            </a:r>
            <a:r>
              <a:rPr lang="it-IT" sz="4500" dirty="0"/>
              <a:t>disponibili. </a:t>
            </a:r>
          </a:p>
          <a:p>
            <a:r>
              <a:rPr lang="it-IT" sz="4500" dirty="0"/>
              <a:t>il diritto alle cure deve essere bilanciato con altri diritti; ed in particolare con la necessità che le cure siano assicurate a tutti, interesse che verrebbe frustrato se le risorse disponibili fossero dissipate garantendo qualsiasi tipo di prestazione mediche a chicchessia.</a:t>
            </a:r>
          </a:p>
          <a:p>
            <a:r>
              <a:rPr lang="it-IT" sz="4500" dirty="0"/>
              <a:t>Solo il “nucleo irriducibile” del diritto alla salute non può essere scalfito senza violare l’art. 32 cost. </a:t>
            </a:r>
          </a:p>
          <a:p>
            <a:pPr marL="0" indent="0" algn="r">
              <a:buNone/>
            </a:pPr>
            <a:r>
              <a:rPr lang="it-IT" sz="4500" dirty="0"/>
              <a:t>(Corte cost., 16-10-1990, n. 455; Corte cost., 17-07-1998, n. 267; Corte cost., 16-07-1999, n. 309; Corte cost., 31-10-2008, n. 354). </a:t>
            </a:r>
          </a:p>
          <a:p>
            <a:pPr marL="0" indent="0">
              <a:buNone/>
            </a:pPr>
            <a:endParaRPr lang="it-IT" sz="45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sz="4500" b="1" dirty="0">
                <a:solidFill>
                  <a:srgbClr val="C00000"/>
                </a:solidFill>
              </a:rPr>
              <a:t>“</a:t>
            </a:r>
            <a:r>
              <a:rPr lang="it-IT" sz="4500" b="1" i="1" dirty="0">
                <a:solidFill>
                  <a:srgbClr val="C00000"/>
                </a:solidFill>
              </a:rPr>
              <a:t>il diritto alla salute, sancito dall’art. 32 cost., non può essere tutelato incondizionatamente”</a:t>
            </a:r>
            <a:endParaRPr lang="it-IT" sz="4500" b="1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it-IT" sz="4500" dirty="0"/>
              <a:t>C. Stato, sez. III, 06-06-2011, n. 3372, in Ragiusan, 2013, fasc. 345, 38</a:t>
            </a:r>
          </a:p>
          <a:p>
            <a:pPr algn="r"/>
            <a:endParaRPr lang="it-IT" sz="4500" dirty="0"/>
          </a:p>
          <a:p>
            <a:pPr algn="r"/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27D704B9-2976-4028-A668-CB77D5CC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348" y="187469"/>
            <a:ext cx="8803736" cy="950668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Valutazione della colpa medica: </a:t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I PROBLEMI POSTI DALL’EMERGENZA</a:t>
            </a:r>
          </a:p>
        </p:txBody>
      </p:sp>
    </p:spTree>
    <p:extLst>
      <p:ext uri="{BB962C8B-B14F-4D97-AF65-F5344CB8AC3E}">
        <p14:creationId xmlns:p14="http://schemas.microsoft.com/office/powerpoint/2010/main" val="3684868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accolta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805</TotalTime>
  <Words>1614</Words>
  <Application>Microsoft Office PowerPoint</Application>
  <PresentationFormat>Widescreen</PresentationFormat>
  <Paragraphs>117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31" baseType="lpstr">
      <vt:lpstr>Arial</vt:lpstr>
      <vt:lpstr>Base 05</vt:lpstr>
      <vt:lpstr>Calibri</vt:lpstr>
      <vt:lpstr>Calibri Light</vt:lpstr>
      <vt:lpstr>Cambria</vt:lpstr>
      <vt:lpstr>Gill Sans MT</vt:lpstr>
      <vt:lpstr>Huntress</vt:lpstr>
      <vt:lpstr>NDHEK I+ Century Std</vt:lpstr>
      <vt:lpstr>Tempus Sans ITC</vt:lpstr>
      <vt:lpstr>Verdana</vt:lpstr>
      <vt:lpstr>Wingdings</vt:lpstr>
      <vt:lpstr>Tema di Office</vt:lpstr>
      <vt:lpstr>Raccolta</vt:lpstr>
      <vt:lpstr>Presentazione standard di PowerPoint</vt:lpstr>
      <vt:lpstr>I tre paradossi di Epimenide</vt:lpstr>
      <vt:lpstr>La colpa è devianza dalle leges artis</vt:lpstr>
      <vt:lpstr>Cosa sono le «leges artis»?</vt:lpstr>
      <vt:lpstr>Quali sono le «leges artis» per la prevenzione e cura della SARS-Covid-2?</vt:lpstr>
      <vt:lpstr>Valutazione della colpa medica:  I PROBLEMI POSTI DALL’EMERGENZA</vt:lpstr>
      <vt:lpstr>Presentazione standard di PowerPoint</vt:lpstr>
      <vt:lpstr>Valutazione della colpa medica:  I PROBLEMI POSTI DALL’EMERGENZA</vt:lpstr>
      <vt:lpstr>Valutazione della colpa medica:  I PROBLEMI POSTI DALL’EMERGENZA</vt:lpstr>
      <vt:lpstr>Presentazione standard di PowerPoint</vt:lpstr>
      <vt:lpstr>Art. 7, comma terzo, l. 24/17 Il giudice, nella determinazione del risarcimento del danno, tiene conto della condotta dell'esercente la professione sanitaria ai sensi dell'articolo 5 della presente legge e dell'articolo 590-sexies del codice penale, introdotto dall'articolo 6 della presente legge.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 medica e Covid: i problemi sul tappeto</dc:title>
  <dc:creator>Giuseppe Garibaldi</dc:creator>
  <cp:lastModifiedBy>Anonimo</cp:lastModifiedBy>
  <cp:revision>21</cp:revision>
  <dcterms:created xsi:type="dcterms:W3CDTF">2020-05-28T07:39:23Z</dcterms:created>
  <dcterms:modified xsi:type="dcterms:W3CDTF">2022-02-16T16:01:15Z</dcterms:modified>
</cp:coreProperties>
</file>