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  <p:sldMasterId id="2147483747" r:id="rId2"/>
  </p:sldMasterIdLst>
  <p:notesMasterIdLst>
    <p:notesMasterId r:id="rId23"/>
  </p:notesMasterIdLst>
  <p:handoutMasterIdLst>
    <p:handoutMasterId r:id="rId24"/>
  </p:handoutMasterIdLst>
  <p:sldIdLst>
    <p:sldId id="324" r:id="rId3"/>
    <p:sldId id="325" r:id="rId4"/>
    <p:sldId id="349" r:id="rId5"/>
    <p:sldId id="350" r:id="rId6"/>
    <p:sldId id="351" r:id="rId7"/>
    <p:sldId id="348" r:id="rId8"/>
    <p:sldId id="326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339" r:id="rId20"/>
    <p:sldId id="340" r:id="rId21"/>
    <p:sldId id="341" r:id="rId2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00"/>
    <a:srgbClr val="689FCF"/>
    <a:srgbClr val="E11F26"/>
    <a:srgbClr val="23275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640" autoAdjust="0"/>
  </p:normalViewPr>
  <p:slideViewPr>
    <p:cSldViewPr>
      <p:cViewPr>
        <p:scale>
          <a:sx n="75" d="100"/>
          <a:sy n="75" d="100"/>
        </p:scale>
        <p:origin x="-2028" y="-6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58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006\Desktop\Desktop%20betta\NIC%20-%20AFFARI%20GENERALI\grafici%20mediazioni%20aouc%202017%20202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006\Downloads\elaborazioni%20tempistiche%20sinistri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006\Downloads\elaborazioni%20tempistiche%20sinistr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006\Downloads\elaborazioni%20tempistiche%20sinistr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006\Downloads\elaborazioni%20tempistiche%20sinistr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006\Downloads\elaborazioni%20tempistiche%20sinistri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006\Downloads\elaborazioni%20tempistiche%20sinistr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006\Downloads\elaborazioni%20tempistiche%20sinistri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I:\grafici%20mediazioni%20aouc%202017%20202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006\Desktop\Desktop%20betta\NIC%20-%20AFFARI%20GENERALI\grafici%20mediazioni%20aouc%202017%20202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006\Desktop\Desktop%20betta\NIC%20-%20AFFARI%20GENERALI\grafici%20mediazioni%20aouc%202017%20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"/>
  <c:chart>
    <c:title>
      <c:tx>
        <c:rich>
          <a:bodyPr/>
          <a:lstStyle/>
          <a:p>
            <a:pPr>
              <a:defRPr sz="2000"/>
            </a:pPr>
            <a:r>
              <a:rPr lang="it-IT" sz="2000" dirty="0" smtClean="0"/>
              <a:t>Sinistri 2010-2020</a:t>
            </a:r>
            <a:r>
              <a:rPr lang="it-IT" sz="2000" baseline="0" dirty="0" smtClean="0"/>
              <a:t> dato regionale</a:t>
            </a:r>
            <a:endParaRPr lang="it-IT" sz="2000" dirty="0"/>
          </a:p>
        </c:rich>
      </c:tx>
      <c:layout/>
    </c:title>
    <c:plotArea>
      <c:layout/>
      <c:lineChart>
        <c:grouping val="standard"/>
        <c:ser>
          <c:idx val="1"/>
          <c:order val="0"/>
          <c:spPr>
            <a:ln w="38100">
              <a:solidFill>
                <a:schemeClr val="tx2"/>
              </a:solidFill>
            </a:ln>
          </c:spPr>
          <c:marker>
            <c:spPr>
              <a:solidFill>
                <a:schemeClr val="tx2"/>
              </a:solidFill>
              <a:ln w="38100">
                <a:solidFill>
                  <a:schemeClr val="tx2"/>
                </a:solidFill>
              </a:ln>
            </c:spPr>
          </c:marker>
          <c:trendline>
            <c:spPr>
              <a:ln w="38100">
                <a:solidFill>
                  <a:srgbClr val="C00000"/>
                </a:solidFill>
              </a:ln>
            </c:spPr>
            <c:trendlineType val="linear"/>
          </c:trendline>
          <c:cat>
            <c:numRef>
              <c:f>'importi liquidazioni dato RT'!$B$4:$B$8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'importi liquidazioni dato RT'!$C$4:$C$8</c:f>
              <c:numCache>
                <c:formatCode>"€"\ #,##0.00</c:formatCode>
                <c:ptCount val="5"/>
                <c:pt idx="0">
                  <c:v>37480282.550000004</c:v>
                </c:pt>
                <c:pt idx="1">
                  <c:v>39309008.630000003</c:v>
                </c:pt>
                <c:pt idx="2">
                  <c:v>52957663.859999999</c:v>
                </c:pt>
                <c:pt idx="3">
                  <c:v>67800257.280000001</c:v>
                </c:pt>
                <c:pt idx="4">
                  <c:v>54803234.020000003</c:v>
                </c:pt>
              </c:numCache>
            </c:numRef>
          </c:val>
        </c:ser>
        <c:marker val="1"/>
        <c:axId val="65361792"/>
        <c:axId val="65363328"/>
      </c:lineChart>
      <c:catAx>
        <c:axId val="653617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65363328"/>
        <c:crosses val="autoZero"/>
        <c:auto val="1"/>
        <c:lblAlgn val="ctr"/>
        <c:lblOffset val="100"/>
      </c:catAx>
      <c:valAx>
        <c:axId val="65363328"/>
        <c:scaling>
          <c:orientation val="minMax"/>
        </c:scaling>
        <c:axPos val="l"/>
        <c:majorGridlines/>
        <c:numFmt formatCode="&quot;€&quot;\ #,##0.00" sourceLinked="1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65361792"/>
        <c:crosses val="autoZero"/>
        <c:crossBetween val="between"/>
      </c:valAx>
    </c:plotArea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Sinistri</a:t>
            </a:r>
            <a:r>
              <a:rPr lang="en-US" dirty="0" smtClean="0"/>
              <a:t> 2010-2021 </a:t>
            </a:r>
            <a:r>
              <a:rPr lang="en-US" dirty="0" err="1" smtClean="0"/>
              <a:t>Dato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Regionale</a:t>
            </a:r>
            <a:r>
              <a:rPr lang="en-US" baseline="0" dirty="0" smtClean="0"/>
              <a:t> N. 5726 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'tempi liquidazione'!$I$5</c:f>
              <c:strCache>
                <c:ptCount val="1"/>
                <c:pt idx="0">
                  <c:v>tempi di liquidazione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Val val="1"/>
          </c:dLbls>
          <c:cat>
            <c:strRef>
              <c:f>'tempi liquidazione'!$J$6:$J$7</c:f>
              <c:strCache>
                <c:ptCount val="2"/>
                <c:pt idx="0">
                  <c:v>entro 1 anno successivo alla richiesta</c:v>
                </c:pt>
                <c:pt idx="1">
                  <c:v>entro 2 anni successivi alla richiesta</c:v>
                </c:pt>
              </c:strCache>
            </c:strRef>
          </c:cat>
          <c:val>
            <c:numRef>
              <c:f>'tempi liquidazione'!$I$6:$I$7</c:f>
              <c:numCache>
                <c:formatCode>0%</c:formatCode>
                <c:ptCount val="2"/>
                <c:pt idx="0">
                  <c:v>0.54</c:v>
                </c:pt>
                <c:pt idx="1">
                  <c:v>0.74000000000000088</c:v>
                </c:pt>
              </c:numCache>
            </c:numRef>
          </c:val>
        </c:ser>
        <c:axId val="65982848"/>
        <c:axId val="65984384"/>
      </c:barChart>
      <c:catAx>
        <c:axId val="65982848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65984384"/>
        <c:crosses val="autoZero"/>
        <c:auto val="1"/>
        <c:lblAlgn val="ctr"/>
        <c:lblOffset val="100"/>
      </c:catAx>
      <c:valAx>
        <c:axId val="65984384"/>
        <c:scaling>
          <c:orientation val="minMax"/>
        </c:scaling>
        <c:axPos val="l"/>
        <c:majorGridlines/>
        <c:numFmt formatCode="0%" sourceLinked="1"/>
        <c:tickLblPos val="nextTo"/>
        <c:crossAx val="65982848"/>
        <c:crosses val="autoZero"/>
        <c:crossBetween val="between"/>
      </c:valAx>
    </c:plotArea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Sinistri</a:t>
            </a:r>
            <a:r>
              <a:rPr lang="en-US" baseline="0" dirty="0" smtClean="0"/>
              <a:t> 2010-2021 </a:t>
            </a:r>
            <a:r>
              <a:rPr lang="en-US" baseline="0" dirty="0" err="1" smtClean="0"/>
              <a:t>Dato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Regionale</a:t>
            </a:r>
            <a:r>
              <a:rPr lang="en-US" baseline="0" dirty="0" smtClean="0"/>
              <a:t> N. 6488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'tempi reiezione'!$I$1</c:f>
              <c:strCache>
                <c:ptCount val="1"/>
                <c:pt idx="0">
                  <c:v>tempi di liquidazione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Val val="1"/>
          </c:dLbls>
          <c:cat>
            <c:strRef>
              <c:f>'tempi reiezione'!$J$2:$J$3</c:f>
              <c:strCache>
                <c:ptCount val="2"/>
                <c:pt idx="0">
                  <c:v>entro 1 anno successivo alla richiesta</c:v>
                </c:pt>
                <c:pt idx="1">
                  <c:v>entro 2 anni successivi alla richiesta</c:v>
                </c:pt>
              </c:strCache>
            </c:strRef>
          </c:cat>
          <c:val>
            <c:numRef>
              <c:f>'tempi reiezione'!$I$2:$I$3</c:f>
              <c:numCache>
                <c:formatCode>0%</c:formatCode>
                <c:ptCount val="2"/>
                <c:pt idx="0">
                  <c:v>0.72000000000000064</c:v>
                </c:pt>
                <c:pt idx="1">
                  <c:v>0.86000000000000065</c:v>
                </c:pt>
              </c:numCache>
            </c:numRef>
          </c:val>
        </c:ser>
        <c:axId val="66017152"/>
        <c:axId val="66018688"/>
      </c:barChart>
      <c:catAx>
        <c:axId val="660171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66018688"/>
        <c:crosses val="autoZero"/>
        <c:auto val="1"/>
        <c:lblAlgn val="ctr"/>
        <c:lblOffset val="100"/>
      </c:catAx>
      <c:valAx>
        <c:axId val="66018688"/>
        <c:scaling>
          <c:orientation val="minMax"/>
          <c:min val="0"/>
        </c:scaling>
        <c:axPos val="l"/>
        <c:majorGridlines/>
        <c:numFmt formatCode="0%" sourceLinked="1"/>
        <c:majorTickMark val="none"/>
        <c:tickLblPos val="nextTo"/>
        <c:crossAx val="66017152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it-IT" dirty="0" smtClean="0"/>
              <a:t>Sinistri complessivi 2010-2021</a:t>
            </a:r>
            <a:r>
              <a:rPr lang="it-IT" baseline="0" dirty="0" smtClean="0"/>
              <a:t> dato regionale  N. 16215</a:t>
            </a:r>
            <a:endParaRPr lang="it-IT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latenza!$L$2</c:f>
              <c:strCache>
                <c:ptCount val="1"/>
                <c:pt idx="0">
                  <c:v>latenza mediana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Val val="1"/>
          </c:dLbls>
          <c:cat>
            <c:numRef>
              <c:f>latenza!$M$2:$M$4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latenza!$M$2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latenza!$L$3</c:f>
              <c:strCache>
                <c:ptCount val="1"/>
                <c:pt idx="0">
                  <c:v>latenza media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Val val="1"/>
          </c:dLbls>
          <c:cat>
            <c:numRef>
              <c:f>latenza!$M$2:$M$4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latenza!$M$3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"/>
          <c:order val="2"/>
          <c:tx>
            <c:strRef>
              <c:f>latenza!$L$4</c:f>
              <c:strCache>
                <c:ptCount val="1"/>
                <c:pt idx="0">
                  <c:v>80% richieste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dLbls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Val val="1"/>
          </c:dLbls>
          <c:cat>
            <c:numRef>
              <c:f>latenza!$M$2:$M$4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latenza!$M$4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dLbls>
          <c:showVal val="1"/>
        </c:dLbls>
        <c:overlap val="-25"/>
        <c:axId val="65304448"/>
        <c:axId val="65305984"/>
      </c:barChart>
      <c:catAx>
        <c:axId val="65304448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65305984"/>
        <c:crosses val="autoZero"/>
        <c:auto val="1"/>
        <c:lblAlgn val="ctr"/>
        <c:lblOffset val="100"/>
      </c:catAx>
      <c:valAx>
        <c:axId val="6530598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53044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6579659293032645"/>
          <c:y val="0.13283323143076137"/>
          <c:w val="0.62939229447841905"/>
          <c:h val="6.4808922657506415E-2"/>
        </c:manualLayout>
      </c:layout>
      <c:txPr>
        <a:bodyPr/>
        <a:lstStyle/>
        <a:p>
          <a:pPr>
            <a:defRPr sz="1400"/>
          </a:pPr>
          <a:endParaRPr lang="it-IT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/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Val val="1"/>
          </c:dLbls>
          <c:cat>
            <c:strRef>
              <c:f>Foglio1!$A$35:$A$60</c:f>
              <c:strCache>
                <c:ptCount val="26"/>
                <c:pt idx="0">
                  <c:v>Chirurgia Toracica</c:v>
                </c:pt>
                <c:pt idx="1">
                  <c:v>Psichiatria</c:v>
                </c:pt>
                <c:pt idx="2">
                  <c:v>Chirurgia Maxillo Facciale</c:v>
                </c:pt>
                <c:pt idx="3">
                  <c:v>Dermatologia</c:v>
                </c:pt>
                <c:pt idx="4">
                  <c:v>Pediatria</c:v>
                </c:pt>
                <c:pt idx="5">
                  <c:v>Anatomia ed Istologia Patologica</c:v>
                </c:pt>
                <c:pt idx="6">
                  <c:v>Neurologia</c:v>
                </c:pt>
                <c:pt idx="7">
                  <c:v>Chirurgia Plastica</c:v>
                </c:pt>
                <c:pt idx="8">
                  <c:v>Attività clnica</c:v>
                </c:pt>
                <c:pt idx="9">
                  <c:v>Odontoiatria e Stomatologia</c:v>
                </c:pt>
                <c:pt idx="10">
                  <c:v>Chirurgia Vascolare</c:v>
                </c:pt>
                <c:pt idx="11">
                  <c:v>Cardiochirurgia</c:v>
                </c:pt>
                <c:pt idx="12">
                  <c:v>Gastroenterologia</c:v>
                </c:pt>
                <c:pt idx="13">
                  <c:v>Oncologia e oncoematologia</c:v>
                </c:pt>
                <c:pt idx="14">
                  <c:v>Cardiologia</c:v>
                </c:pt>
                <c:pt idx="15">
                  <c:v>Anestesia e Rianimazione</c:v>
                </c:pt>
                <c:pt idx="16">
                  <c:v>Otorinolaringoiatria</c:v>
                </c:pt>
                <c:pt idx="17">
                  <c:v>Medicina Generale</c:v>
                </c:pt>
                <c:pt idx="18">
                  <c:v>Urologia</c:v>
                </c:pt>
                <c:pt idx="19">
                  <c:v>Oculistica</c:v>
                </c:pt>
                <c:pt idx="20">
                  <c:v>Radiologia</c:v>
                </c:pt>
                <c:pt idx="21">
                  <c:v>Neurochirurgia</c:v>
                </c:pt>
                <c:pt idx="22">
                  <c:v>Ostetricia e Ginecologia</c:v>
                </c:pt>
                <c:pt idx="23">
                  <c:v>Chirurgia Generale</c:v>
                </c:pt>
                <c:pt idx="24">
                  <c:v>Pronto Soccorso</c:v>
                </c:pt>
                <c:pt idx="25">
                  <c:v>Ortopedia e Traumatologia</c:v>
                </c:pt>
              </c:strCache>
            </c:strRef>
          </c:cat>
          <c:val>
            <c:numRef>
              <c:f>Foglio1!$C$35:$C$60</c:f>
              <c:numCache>
                <c:formatCode>0%</c:formatCode>
                <c:ptCount val="26"/>
                <c:pt idx="0">
                  <c:v>5.3834613008560692E-3</c:v>
                </c:pt>
                <c:pt idx="1">
                  <c:v>5.3834613008560692E-3</c:v>
                </c:pt>
                <c:pt idx="2">
                  <c:v>5.5599682287529794E-3</c:v>
                </c:pt>
                <c:pt idx="3">
                  <c:v>6.4425028682375783E-3</c:v>
                </c:pt>
                <c:pt idx="4">
                  <c:v>6.5307563321860473E-3</c:v>
                </c:pt>
                <c:pt idx="5">
                  <c:v>7.0602771158768136E-3</c:v>
                </c:pt>
                <c:pt idx="6">
                  <c:v>8.2958256111552529E-3</c:v>
                </c:pt>
                <c:pt idx="7">
                  <c:v>8.3840790751037175E-3</c:v>
                </c:pt>
                <c:pt idx="8">
                  <c:v>8.8253463948460304E-3</c:v>
                </c:pt>
                <c:pt idx="9">
                  <c:v>1.0590415673815216E-2</c:v>
                </c:pt>
                <c:pt idx="10">
                  <c:v>1.0943429529609061E-2</c:v>
                </c:pt>
                <c:pt idx="11">
                  <c:v>1.3679286912011297E-2</c:v>
                </c:pt>
                <c:pt idx="12">
                  <c:v>1.3767540375959763E-2</c:v>
                </c:pt>
                <c:pt idx="13">
                  <c:v>1.394404730385668E-2</c:v>
                </c:pt>
                <c:pt idx="14">
                  <c:v>1.5885623510722795E-2</c:v>
                </c:pt>
                <c:pt idx="15">
                  <c:v>2.2063365987115079E-2</c:v>
                </c:pt>
                <c:pt idx="16">
                  <c:v>2.4799223369517249E-2</c:v>
                </c:pt>
                <c:pt idx="17">
                  <c:v>2.5858264936898773E-2</c:v>
                </c:pt>
                <c:pt idx="18">
                  <c:v>2.9388403494837168E-2</c:v>
                </c:pt>
                <c:pt idx="19">
                  <c:v>2.9829670814579531E-2</c:v>
                </c:pt>
                <c:pt idx="20">
                  <c:v>3.3183302444621018E-2</c:v>
                </c:pt>
                <c:pt idx="21">
                  <c:v>3.5036625187538611E-2</c:v>
                </c:pt>
                <c:pt idx="22">
                  <c:v>8.5605860030006559E-2</c:v>
                </c:pt>
                <c:pt idx="23">
                  <c:v>0.13352749095401995</c:v>
                </c:pt>
                <c:pt idx="24">
                  <c:v>0.13829317800723703</c:v>
                </c:pt>
                <c:pt idx="25">
                  <c:v>0.24190274468272913</c:v>
                </c:pt>
              </c:numCache>
            </c:numRef>
          </c:val>
        </c:ser>
        <c:axId val="65703936"/>
        <c:axId val="65705472"/>
      </c:barChart>
      <c:catAx>
        <c:axId val="65703936"/>
        <c:scaling>
          <c:orientation val="minMax"/>
        </c:scaling>
        <c:axPos val="b"/>
        <c:tickLblPos val="nextTo"/>
        <c:spPr>
          <a:solidFill>
            <a:schemeClr val="bg1"/>
          </a:solidFill>
          <a:ln>
            <a:solidFill>
              <a:srgbClr val="000000">
                <a:alpha val="0"/>
              </a:srgbClr>
            </a:solidFill>
          </a:ln>
        </c:spPr>
        <c:txPr>
          <a:bodyPr/>
          <a:lstStyle/>
          <a:p>
            <a:pPr>
              <a:defRPr sz="1400"/>
            </a:pPr>
            <a:endParaRPr lang="it-IT"/>
          </a:p>
        </c:txPr>
        <c:crossAx val="65705472"/>
        <c:crosses val="autoZero"/>
        <c:auto val="1"/>
        <c:lblAlgn val="ctr"/>
        <c:lblOffset val="100"/>
      </c:catAx>
      <c:valAx>
        <c:axId val="6570547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65703936"/>
        <c:crosses val="autoZero"/>
        <c:crossBetween val="between"/>
      </c:valAx>
    </c:plotArea>
    <c:plotVisOnly val="1"/>
    <c:dispBlanksAs val="gap"/>
  </c:chart>
  <c:spPr>
    <a:ln>
      <a:solidFill>
        <a:srgbClr val="000000">
          <a:alpha val="0"/>
        </a:srgbClr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1800"/>
            </a:pPr>
            <a:r>
              <a:rPr lang="it-IT" sz="1800" dirty="0" smtClean="0"/>
              <a:t>Dato</a:t>
            </a:r>
            <a:r>
              <a:rPr lang="it-IT" sz="1800" baseline="0" dirty="0" smtClean="0"/>
              <a:t> regionale – N. 15336</a:t>
            </a:r>
            <a:endParaRPr lang="it-IT" sz="1800" dirty="0"/>
          </a:p>
        </c:rich>
      </c:tx>
      <c:layout/>
    </c:title>
    <c:plotArea>
      <c:layout/>
      <c:pieChart>
        <c:varyColors val="1"/>
        <c:ser>
          <c:idx val="0"/>
          <c:order val="0"/>
          <c:spPr>
            <a:solidFill>
              <a:srgbClr val="689FCF"/>
            </a:solidFill>
          </c:spPr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RESPINTI</a:t>
                    </a:r>
                    <a:r>
                      <a:rPr lang="en-US" sz="1600" dirty="0"/>
                      <a:t>
42%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LIQUIDATI</a:t>
                    </a:r>
                    <a:r>
                      <a:rPr lang="en-US" sz="1600" dirty="0"/>
                      <a:t>
37%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APERTI</a:t>
                    </a:r>
                    <a:r>
                      <a:rPr lang="en-US" sz="1600" dirty="0"/>
                      <a:t>
21%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600"/>
                </a:pPr>
                <a:endParaRPr lang="it-IT"/>
              </a:p>
            </c:txPr>
            <c:showCatName val="1"/>
            <c:showPercent val="1"/>
            <c:showLeaderLines val="1"/>
          </c:dLbls>
          <c:cat>
            <c:strRef>
              <c:f>Foglio4!$B$11:$B$13</c:f>
              <c:strCache>
                <c:ptCount val="3"/>
                <c:pt idx="0">
                  <c:v>repinti</c:v>
                </c:pt>
                <c:pt idx="1">
                  <c:v>liquidati</c:v>
                </c:pt>
                <c:pt idx="2">
                  <c:v>aperti</c:v>
                </c:pt>
              </c:strCache>
            </c:strRef>
          </c:cat>
          <c:val>
            <c:numRef>
              <c:f>Foglio4!$C$11:$C$13</c:f>
              <c:numCache>
                <c:formatCode>0%</c:formatCode>
                <c:ptCount val="3"/>
                <c:pt idx="0">
                  <c:v>0.41784037558685527</c:v>
                </c:pt>
                <c:pt idx="1">
                  <c:v>0.37219613980177368</c:v>
                </c:pt>
                <c:pt idx="2">
                  <c:v>0.20996348461137246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it-IT" dirty="0" smtClean="0"/>
              <a:t>AOU</a:t>
            </a:r>
            <a:r>
              <a:rPr lang="it-IT" baseline="0" dirty="0" smtClean="0"/>
              <a:t> Careggi – N. 1879</a:t>
            </a:r>
            <a:endParaRPr lang="it-IT" dirty="0"/>
          </a:p>
        </c:rich>
      </c:tx>
      <c:layout/>
    </c:title>
    <c:plotArea>
      <c:layout/>
      <c:pieChart>
        <c:varyColors val="1"/>
        <c:ser>
          <c:idx val="0"/>
          <c:order val="0"/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689FCF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RESPINTI </a:t>
                    </a:r>
                    <a:r>
                      <a:rPr lang="en-US" sz="1600"/>
                      <a:t>44%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LIQUIDATI </a:t>
                    </a:r>
                    <a:r>
                      <a:rPr lang="en-US" sz="1600"/>
                      <a:t>47%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APERTI </a:t>
                    </a:r>
                    <a:r>
                      <a:rPr lang="en-US" sz="1600"/>
                      <a:t>9%</a:t>
                    </a:r>
                    <a:endParaRPr lang="en-US"/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sz="1600"/>
                </a:pPr>
                <a:endParaRPr lang="it-IT"/>
              </a:p>
            </c:txPr>
            <c:showVal val="1"/>
            <c:showCatName val="1"/>
            <c:showLeaderLines val="1"/>
          </c:dLbls>
          <c:cat>
            <c:strRef>
              <c:f>'stato pratiche'!$B$39:$B$41</c:f>
              <c:strCache>
                <c:ptCount val="3"/>
                <c:pt idx="0">
                  <c:v>RESPINTI</c:v>
                </c:pt>
                <c:pt idx="1">
                  <c:v>LIQUIDATI</c:v>
                </c:pt>
                <c:pt idx="2">
                  <c:v>APERTI</c:v>
                </c:pt>
              </c:strCache>
            </c:strRef>
          </c:cat>
          <c:val>
            <c:numRef>
              <c:f>'stato pratiche'!$D$39:$D$41</c:f>
              <c:numCache>
                <c:formatCode>0%</c:formatCode>
                <c:ptCount val="3"/>
                <c:pt idx="0">
                  <c:v>0.44119212346993075</c:v>
                </c:pt>
                <c:pt idx="1">
                  <c:v>0.47046301224055348</c:v>
                </c:pt>
                <c:pt idx="2">
                  <c:v>8.8344864289515698E-2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  <c:dispBlanksAs val="zero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it-IT" dirty="0" smtClean="0"/>
              <a:t>ASL</a:t>
            </a:r>
            <a:r>
              <a:rPr lang="it-IT" baseline="0" dirty="0" smtClean="0"/>
              <a:t> Centro – N. 3590 </a:t>
            </a:r>
            <a:endParaRPr lang="it-IT" dirty="0"/>
          </a:p>
        </c:rich>
      </c:tx>
      <c:layout/>
    </c:title>
    <c:plotArea>
      <c:layout/>
      <c:pieChart>
        <c:varyColors val="1"/>
        <c:ser>
          <c:idx val="0"/>
          <c:order val="0"/>
          <c:explosion val="28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689FCF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RESPINTI </a:t>
                    </a:r>
                    <a:r>
                      <a:rPr lang="en-US" sz="1600"/>
                      <a:t>48%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LIQUIDATI </a:t>
                    </a:r>
                    <a:r>
                      <a:rPr lang="en-US" sz="1600"/>
                      <a:t>39%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APERTI </a:t>
                    </a:r>
                    <a:r>
                      <a:rPr lang="en-US" sz="1600"/>
                      <a:t>13%</a:t>
                    </a:r>
                    <a:endParaRPr lang="en-US"/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sz="1600"/>
                </a:pPr>
                <a:endParaRPr lang="it-IT"/>
              </a:p>
            </c:txPr>
            <c:showVal val="1"/>
            <c:showCatName val="1"/>
            <c:showLeaderLines val="1"/>
          </c:dLbls>
          <c:cat>
            <c:strRef>
              <c:f>'stato pratiche'!$B$30:$B$32</c:f>
              <c:strCache>
                <c:ptCount val="3"/>
                <c:pt idx="0">
                  <c:v>RESPINTI</c:v>
                </c:pt>
                <c:pt idx="1">
                  <c:v>LIQUIDATI</c:v>
                </c:pt>
                <c:pt idx="2">
                  <c:v>APERTI</c:v>
                </c:pt>
              </c:strCache>
            </c:strRef>
          </c:cat>
          <c:val>
            <c:numRef>
              <c:f>'stato pratiche'!$D$30:$D$32</c:f>
              <c:numCache>
                <c:formatCode>0%</c:formatCode>
                <c:ptCount val="3"/>
                <c:pt idx="0">
                  <c:v>0.47576601671309193</c:v>
                </c:pt>
                <c:pt idx="1">
                  <c:v>0.39415041782729887</c:v>
                </c:pt>
                <c:pt idx="2">
                  <c:v>0.13008356545960981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  <c:dispBlanksAs val="zero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10"/>
  <c:chart>
    <c:title>
      <c:tx>
        <c:rich>
          <a:bodyPr/>
          <a:lstStyle/>
          <a:p>
            <a:pPr>
              <a:defRPr/>
            </a:pPr>
            <a:r>
              <a:rPr lang="it-IT" dirty="0" smtClean="0"/>
              <a:t>AOU Careggi 2017-2021 N. 715</a:t>
            </a:r>
            <a:endParaRPr lang="it-IT" dirty="0"/>
          </a:p>
        </c:rich>
      </c:tx>
      <c:layout>
        <c:manualLayout>
          <c:xMode val="edge"/>
          <c:yMode val="edge"/>
          <c:x val="6.2116011381995788E-2"/>
          <c:y val="2.6621779969940456E-2"/>
        </c:manualLayout>
      </c:layout>
    </c:title>
    <c:plotArea>
      <c:layout/>
      <c:pieChart>
        <c:varyColors val="1"/>
        <c:ser>
          <c:idx val="0"/>
          <c:order val="0"/>
          <c:dPt>
            <c:idx val="2"/>
            <c:spPr>
              <a:solidFill>
                <a:srgbClr val="FFC00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Lbls>
            <c:spPr>
              <a:noFill/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</a:defRPr>
                </a:pPr>
                <a:endParaRPr lang="it-IT"/>
              </a:p>
            </c:txPr>
            <c:showVal val="1"/>
            <c:showLeaderLines val="1"/>
          </c:dLbls>
          <c:cat>
            <c:strRef>
              <c:f>mediazioni!$C$4:$G$4</c:f>
              <c:strCache>
                <c:ptCount val="5"/>
                <c:pt idx="0">
                  <c:v>APERTI</c:v>
                </c:pt>
                <c:pt idx="1">
                  <c:v>LIQUIDATI STRAGIUDIZIALI</c:v>
                </c:pt>
                <c:pt idx="2">
                  <c:v>LIQUIDATI GIUDIZIALI</c:v>
                </c:pt>
                <c:pt idx="3">
                  <c:v>LIQUIDATI MEDIAZIONE</c:v>
                </c:pt>
                <c:pt idx="4">
                  <c:v>RESPINTI</c:v>
                </c:pt>
              </c:strCache>
            </c:strRef>
          </c:cat>
          <c:val>
            <c:numRef>
              <c:f>mediazioni!$C$6:$G$6</c:f>
              <c:numCache>
                <c:formatCode>0%</c:formatCode>
                <c:ptCount val="5"/>
                <c:pt idx="0">
                  <c:v>0.33285714285714352</c:v>
                </c:pt>
                <c:pt idx="1">
                  <c:v>0.22285714285714314</c:v>
                </c:pt>
                <c:pt idx="2">
                  <c:v>5.4285714285714284E-2</c:v>
                </c:pt>
                <c:pt idx="3">
                  <c:v>3.1428571428571452E-2</c:v>
                </c:pt>
                <c:pt idx="4">
                  <c:v>0.3585714285714286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400"/>
          </a:pPr>
          <a:endParaRPr lang="it-IT"/>
        </a:p>
      </c:txPr>
    </c:legend>
    <c:plotVisOnly val="1"/>
    <c:dispBlanksAs val="zero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10"/>
  <c:chart>
    <c:title>
      <c:tx>
        <c:rich>
          <a:bodyPr/>
          <a:lstStyle/>
          <a:p>
            <a:pPr>
              <a:defRPr sz="1800"/>
            </a:pPr>
            <a:r>
              <a:rPr lang="it-IT" sz="1800" dirty="0"/>
              <a:t>AOU Careggi </a:t>
            </a:r>
            <a:r>
              <a:rPr lang="it-IT" sz="1800" dirty="0" smtClean="0"/>
              <a:t>2012-2016  N. 928</a:t>
            </a:r>
            <a:endParaRPr lang="it-IT" sz="1800" dirty="0"/>
          </a:p>
        </c:rich>
      </c:tx>
      <c:layout/>
    </c:title>
    <c:plotArea>
      <c:layout/>
      <c:pieChart>
        <c:varyColors val="1"/>
        <c:ser>
          <c:idx val="0"/>
          <c:order val="0"/>
          <c:dPt>
            <c:idx val="2"/>
            <c:spPr>
              <a:solidFill>
                <a:srgbClr val="FFC00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Lbls>
            <c:dLbl>
              <c:idx val="3"/>
              <c:layout>
                <c:manualLayout>
                  <c:x val="-1.096224250813194E-2"/>
                  <c:y val="8.63557089044613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6%</a:t>
                    </a:r>
                    <a:endParaRPr lang="en-US" dirty="0"/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1600" b="1"/>
                </a:pPr>
                <a:endParaRPr lang="it-IT"/>
              </a:p>
            </c:txPr>
            <c:showPercent val="1"/>
            <c:showLeaderLines val="1"/>
          </c:dLbls>
          <c:cat>
            <c:strRef>
              <c:f>mediazioni!$T$4:$X$4</c:f>
              <c:strCache>
                <c:ptCount val="5"/>
                <c:pt idx="0">
                  <c:v>APERTI</c:v>
                </c:pt>
                <c:pt idx="1">
                  <c:v>LIQUIDATI STRAGIUDIZIALI</c:v>
                </c:pt>
                <c:pt idx="2">
                  <c:v>LIQUIDATI GIUDIZIALI</c:v>
                </c:pt>
                <c:pt idx="3">
                  <c:v>LIQUIDATI MEDIAZIONE</c:v>
                </c:pt>
                <c:pt idx="4">
                  <c:v>RESPINTI</c:v>
                </c:pt>
              </c:strCache>
            </c:strRef>
          </c:cat>
          <c:val>
            <c:numRef>
              <c:f>mediazioni!$T$6:$X$6</c:f>
              <c:numCache>
                <c:formatCode>0%</c:formatCode>
                <c:ptCount val="5"/>
                <c:pt idx="0">
                  <c:v>3.6637931034482756E-2</c:v>
                </c:pt>
                <c:pt idx="1">
                  <c:v>0.31465517241379309</c:v>
                </c:pt>
                <c:pt idx="2">
                  <c:v>0.10668103448275862</c:v>
                </c:pt>
                <c:pt idx="3">
                  <c:v>5.8189655172413778E-2</c:v>
                </c:pt>
                <c:pt idx="4">
                  <c:v>0.48383620689655182</c:v>
                </c:pt>
              </c:numCache>
            </c:numRef>
          </c:val>
        </c:ser>
        <c:dLbls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it-I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2000"/>
            </a:pPr>
            <a:r>
              <a:rPr lang="it-IT" sz="2000" dirty="0" smtClean="0"/>
              <a:t>AOU Careggi 2010-2021 N. 881</a:t>
            </a:r>
            <a:endParaRPr lang="it-IT" sz="2000" dirty="0"/>
          </a:p>
        </c:rich>
      </c:tx>
      <c:layout/>
    </c:title>
    <c:plotArea>
      <c:layout/>
      <c:pieChart>
        <c:varyColors val="1"/>
        <c:ser>
          <c:idx val="0"/>
          <c:order val="0"/>
          <c:explosion val="25"/>
          <c:dPt>
            <c:idx val="1"/>
            <c:spPr>
              <a:solidFill>
                <a:srgbClr val="E11F26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87%</a:t>
                    </a:r>
                    <a:endParaRPr lang="en-US"/>
                  </a:p>
                </c:rich>
              </c:tx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13%</a:t>
                    </a:r>
                    <a:endParaRPr lang="en-US"/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1800" b="1"/>
                </a:pPr>
                <a:endParaRPr lang="it-IT"/>
              </a:p>
            </c:txPr>
            <c:showPercent val="1"/>
            <c:showLeaderLines val="1"/>
          </c:dLbls>
          <c:cat>
            <c:strRef>
              <c:f>Foglio2!$G$1:$H$1</c:f>
              <c:strCache>
                <c:ptCount val="2"/>
                <c:pt idx="0">
                  <c:v>&lt; 100MILA</c:v>
                </c:pt>
                <c:pt idx="1">
                  <c:v>&gt;100MILA</c:v>
                </c:pt>
              </c:strCache>
            </c:strRef>
          </c:cat>
          <c:val>
            <c:numRef>
              <c:f>Foglio2!$G$3:$H$3</c:f>
              <c:numCache>
                <c:formatCode>0%</c:formatCode>
                <c:ptCount val="2"/>
                <c:pt idx="0">
                  <c:v>0.87627695800227012</c:v>
                </c:pt>
                <c:pt idx="1">
                  <c:v>0.1237230419977301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sz="1600"/>
          </a:pPr>
          <a:endParaRPr lang="it-IT"/>
        </a:p>
      </c:txPr>
    </c:legend>
    <c:plotVisOnly val="1"/>
    <c:dispBlanksAs val="zero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4744FE-26FE-4E92-A637-381656E61AA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53B2320-C368-43B0-84B8-283EC5624A93}">
      <dgm:prSet phldrT="[Testo]"/>
      <dgm:spPr/>
      <dgm:t>
        <a:bodyPr/>
        <a:lstStyle/>
        <a:p>
          <a:r>
            <a:rPr lang="it-IT" dirty="0" smtClean="0"/>
            <a:t>2008</a:t>
          </a:r>
          <a:endParaRPr lang="it-IT" dirty="0"/>
        </a:p>
      </dgm:t>
    </dgm:pt>
    <dgm:pt modelId="{9C47D331-C1BC-4276-980B-49A5BEC50931}" type="parTrans" cxnId="{D645DDF1-9E51-4A31-9026-0596BD54195F}">
      <dgm:prSet/>
      <dgm:spPr/>
      <dgm:t>
        <a:bodyPr/>
        <a:lstStyle/>
        <a:p>
          <a:endParaRPr lang="it-IT"/>
        </a:p>
      </dgm:t>
    </dgm:pt>
    <dgm:pt modelId="{047214DB-F477-4660-8584-53419C5790BE}" type="sibTrans" cxnId="{D645DDF1-9E51-4A31-9026-0596BD54195F}">
      <dgm:prSet/>
      <dgm:spPr/>
      <dgm:t>
        <a:bodyPr/>
        <a:lstStyle/>
        <a:p>
          <a:endParaRPr lang="it-IT"/>
        </a:p>
      </dgm:t>
    </dgm:pt>
    <dgm:pt modelId="{D776DBAD-5BBA-4A9C-B3BB-B085B6B79F3A}">
      <dgm:prSet phldrT="[Testo]"/>
      <dgm:spPr/>
      <dgm:t>
        <a:bodyPr/>
        <a:lstStyle/>
        <a:p>
          <a:r>
            <a:rPr lang="it-IT" dirty="0" smtClean="0"/>
            <a:t>Fase pilota della gestione diretta dei sinistri nelle Aziende Sanitarie (1 ASL e 1 AOU)</a:t>
          </a:r>
          <a:endParaRPr lang="it-IT" dirty="0"/>
        </a:p>
      </dgm:t>
    </dgm:pt>
    <dgm:pt modelId="{88DA003D-FFE4-4E25-9AF8-33AD81506203}" type="parTrans" cxnId="{5FB7AC53-FD61-49C3-8B08-21C97B006932}">
      <dgm:prSet/>
      <dgm:spPr/>
      <dgm:t>
        <a:bodyPr/>
        <a:lstStyle/>
        <a:p>
          <a:endParaRPr lang="it-IT"/>
        </a:p>
      </dgm:t>
    </dgm:pt>
    <dgm:pt modelId="{085C7C56-D443-47BF-94CA-B96FAFE28F3F}" type="sibTrans" cxnId="{5FB7AC53-FD61-49C3-8B08-21C97B006932}">
      <dgm:prSet/>
      <dgm:spPr/>
      <dgm:t>
        <a:bodyPr/>
        <a:lstStyle/>
        <a:p>
          <a:endParaRPr lang="it-IT"/>
        </a:p>
      </dgm:t>
    </dgm:pt>
    <dgm:pt modelId="{AB0E84B0-E428-47F3-AEC9-26343FD10608}">
      <dgm:prSet phldrT="[Testo]"/>
      <dgm:spPr/>
      <dgm:t>
        <a:bodyPr/>
        <a:lstStyle/>
        <a:p>
          <a:r>
            <a:rPr lang="it-IT" dirty="0" smtClean="0"/>
            <a:t>2010</a:t>
          </a:r>
          <a:endParaRPr lang="it-IT" dirty="0"/>
        </a:p>
      </dgm:t>
    </dgm:pt>
    <dgm:pt modelId="{6B8E6419-B52D-4A41-9F53-24E81D5AE877}" type="parTrans" cxnId="{312FE0B7-8365-4C68-A393-9C6635F7CC2D}">
      <dgm:prSet/>
      <dgm:spPr/>
      <dgm:t>
        <a:bodyPr/>
        <a:lstStyle/>
        <a:p>
          <a:endParaRPr lang="it-IT"/>
        </a:p>
      </dgm:t>
    </dgm:pt>
    <dgm:pt modelId="{53A5A44D-4F83-4417-B657-249F9460ECEA}" type="sibTrans" cxnId="{312FE0B7-8365-4C68-A393-9C6635F7CC2D}">
      <dgm:prSet/>
      <dgm:spPr/>
      <dgm:t>
        <a:bodyPr/>
        <a:lstStyle/>
        <a:p>
          <a:endParaRPr lang="it-IT"/>
        </a:p>
      </dgm:t>
    </dgm:pt>
    <dgm:pt modelId="{A322AEEC-06E1-42C6-A429-7517C3A27C19}">
      <dgm:prSet phldrT="[Testo]"/>
      <dgm:spPr/>
      <dgm:t>
        <a:bodyPr/>
        <a:lstStyle/>
        <a:p>
          <a:r>
            <a:rPr lang="en-US" dirty="0" err="1" smtClean="0"/>
            <a:t>Implementazione</a:t>
          </a:r>
          <a:r>
            <a:rPr lang="en-US" dirty="0" smtClean="0"/>
            <a:t> del </a:t>
          </a:r>
          <a:r>
            <a:rPr lang="en-US" dirty="0" err="1" smtClean="0"/>
            <a:t>modello</a:t>
          </a:r>
          <a:r>
            <a:rPr lang="en-US" dirty="0" smtClean="0"/>
            <a:t> di </a:t>
          </a:r>
          <a:r>
            <a:rPr lang="en-US" dirty="0" err="1" smtClean="0"/>
            <a:t>gestione</a:t>
          </a:r>
          <a:r>
            <a:rPr lang="en-US" dirty="0" smtClean="0"/>
            <a:t> </a:t>
          </a:r>
          <a:r>
            <a:rPr lang="en-US" dirty="0" err="1" smtClean="0"/>
            <a:t>diretta</a:t>
          </a:r>
          <a:r>
            <a:rPr lang="en-US" dirty="0" smtClean="0"/>
            <a:t> </a:t>
          </a:r>
          <a:r>
            <a:rPr lang="en-US" dirty="0" err="1" smtClean="0"/>
            <a:t>dei</a:t>
          </a:r>
          <a:r>
            <a:rPr lang="en-US" dirty="0" smtClean="0"/>
            <a:t> </a:t>
          </a:r>
          <a:r>
            <a:rPr lang="en-US" dirty="0" err="1" smtClean="0"/>
            <a:t>sinistri</a:t>
          </a:r>
          <a:r>
            <a:rPr lang="en-US" dirty="0" smtClean="0"/>
            <a:t> </a:t>
          </a:r>
          <a:r>
            <a:rPr lang="en-US" dirty="0" err="1" smtClean="0"/>
            <a:t>alle</a:t>
          </a:r>
          <a:r>
            <a:rPr lang="en-US" dirty="0" smtClean="0"/>
            <a:t> 12 ASL e 4 AOU</a:t>
          </a:r>
          <a:endParaRPr lang="it-IT" dirty="0"/>
        </a:p>
      </dgm:t>
    </dgm:pt>
    <dgm:pt modelId="{15561242-6A32-4511-9DAD-D087E348C165}" type="parTrans" cxnId="{B6136CE3-F53C-4DC0-AF9A-3A6CF39CC4E6}">
      <dgm:prSet/>
      <dgm:spPr/>
      <dgm:t>
        <a:bodyPr/>
        <a:lstStyle/>
        <a:p>
          <a:endParaRPr lang="it-IT"/>
        </a:p>
      </dgm:t>
    </dgm:pt>
    <dgm:pt modelId="{CCCAC156-6F57-4D34-B318-827DB8A93E0B}" type="sibTrans" cxnId="{B6136CE3-F53C-4DC0-AF9A-3A6CF39CC4E6}">
      <dgm:prSet/>
      <dgm:spPr/>
      <dgm:t>
        <a:bodyPr/>
        <a:lstStyle/>
        <a:p>
          <a:endParaRPr lang="it-IT"/>
        </a:p>
      </dgm:t>
    </dgm:pt>
    <dgm:pt modelId="{604D8747-785E-4AA7-B356-B7D80263DDC6}">
      <dgm:prSet phldrT="[Testo]"/>
      <dgm:spPr/>
      <dgm:t>
        <a:bodyPr/>
        <a:lstStyle/>
        <a:p>
          <a:r>
            <a:rPr lang="it-IT" dirty="0" smtClean="0"/>
            <a:t>2013</a:t>
          </a:r>
          <a:endParaRPr lang="it-IT" dirty="0"/>
        </a:p>
      </dgm:t>
    </dgm:pt>
    <dgm:pt modelId="{4D155C6C-698E-400C-A334-59F67033BDB3}" type="parTrans" cxnId="{225C9115-8225-4B25-B95F-7CD014D9FDEC}">
      <dgm:prSet/>
      <dgm:spPr/>
      <dgm:t>
        <a:bodyPr/>
        <a:lstStyle/>
        <a:p>
          <a:endParaRPr lang="it-IT"/>
        </a:p>
      </dgm:t>
    </dgm:pt>
    <dgm:pt modelId="{C1439483-D5AC-408F-B357-8B709C929363}" type="sibTrans" cxnId="{225C9115-8225-4B25-B95F-7CD014D9FDEC}">
      <dgm:prSet/>
      <dgm:spPr/>
      <dgm:t>
        <a:bodyPr/>
        <a:lstStyle/>
        <a:p>
          <a:endParaRPr lang="it-IT"/>
        </a:p>
      </dgm:t>
    </dgm:pt>
    <dgm:pt modelId="{8367D235-2587-4C74-978D-1E1D95C7661A}">
      <dgm:prSet phldrT="[Testo]"/>
      <dgm:spPr/>
      <dgm:t>
        <a:bodyPr/>
        <a:lstStyle/>
        <a:p>
          <a:r>
            <a:rPr lang="en-US" dirty="0" err="1" smtClean="0"/>
            <a:t>Comitato</a:t>
          </a:r>
          <a:r>
            <a:rPr lang="en-US" dirty="0" smtClean="0"/>
            <a:t> </a:t>
          </a:r>
          <a:r>
            <a:rPr lang="en-US" dirty="0" err="1" smtClean="0"/>
            <a:t>Regionale</a:t>
          </a:r>
          <a:r>
            <a:rPr lang="en-US" dirty="0" smtClean="0"/>
            <a:t> </a:t>
          </a:r>
          <a:r>
            <a:rPr lang="en-US" dirty="0" err="1" smtClean="0"/>
            <a:t>Valutazione</a:t>
          </a:r>
          <a:r>
            <a:rPr lang="en-US" dirty="0" smtClean="0"/>
            <a:t> </a:t>
          </a:r>
          <a:r>
            <a:rPr lang="en-US" dirty="0" err="1" smtClean="0"/>
            <a:t>Sinistri</a:t>
          </a:r>
          <a:endParaRPr lang="it-IT" dirty="0"/>
        </a:p>
      </dgm:t>
    </dgm:pt>
    <dgm:pt modelId="{015A524B-E36B-4824-9250-E42562D11733}" type="parTrans" cxnId="{A1B4621F-736E-4B0D-B584-944399EFE3D8}">
      <dgm:prSet/>
      <dgm:spPr/>
      <dgm:t>
        <a:bodyPr/>
        <a:lstStyle/>
        <a:p>
          <a:endParaRPr lang="it-IT"/>
        </a:p>
      </dgm:t>
    </dgm:pt>
    <dgm:pt modelId="{F14A576F-1B53-44ED-B283-C96D44047BCE}" type="sibTrans" cxnId="{A1B4621F-736E-4B0D-B584-944399EFE3D8}">
      <dgm:prSet/>
      <dgm:spPr/>
      <dgm:t>
        <a:bodyPr/>
        <a:lstStyle/>
        <a:p>
          <a:endParaRPr lang="it-IT"/>
        </a:p>
      </dgm:t>
    </dgm:pt>
    <dgm:pt modelId="{972E668A-715E-4510-BB12-A93976685EBD}" type="pres">
      <dgm:prSet presAssocID="{554744FE-26FE-4E92-A637-381656E61AA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1F96141-243B-4A27-B2C4-B60BCBD45FD1}" type="pres">
      <dgm:prSet presAssocID="{053B2320-C368-43B0-84B8-283EC5624A93}" presName="composite" presStyleCnt="0"/>
      <dgm:spPr/>
      <dgm:t>
        <a:bodyPr/>
        <a:lstStyle/>
        <a:p>
          <a:endParaRPr lang="it-IT"/>
        </a:p>
      </dgm:t>
    </dgm:pt>
    <dgm:pt modelId="{19A5E7FC-13A1-4DA3-AE68-6F12DB065031}" type="pres">
      <dgm:prSet presAssocID="{053B2320-C368-43B0-84B8-283EC5624A9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70C6FD7-D01D-4A14-9DDC-F707A9BABF15}" type="pres">
      <dgm:prSet presAssocID="{053B2320-C368-43B0-84B8-283EC5624A9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06319D6-22E1-4D75-950E-1471DC403654}" type="pres">
      <dgm:prSet presAssocID="{047214DB-F477-4660-8584-53419C5790BE}" presName="sp" presStyleCnt="0"/>
      <dgm:spPr/>
      <dgm:t>
        <a:bodyPr/>
        <a:lstStyle/>
        <a:p>
          <a:endParaRPr lang="it-IT"/>
        </a:p>
      </dgm:t>
    </dgm:pt>
    <dgm:pt modelId="{98323D65-BCAE-4EFA-8E21-088434262E3D}" type="pres">
      <dgm:prSet presAssocID="{AB0E84B0-E428-47F3-AEC9-26343FD10608}" presName="composite" presStyleCnt="0"/>
      <dgm:spPr/>
      <dgm:t>
        <a:bodyPr/>
        <a:lstStyle/>
        <a:p>
          <a:endParaRPr lang="it-IT"/>
        </a:p>
      </dgm:t>
    </dgm:pt>
    <dgm:pt modelId="{405B07CA-F52C-4069-8E4C-F82608A579EC}" type="pres">
      <dgm:prSet presAssocID="{AB0E84B0-E428-47F3-AEC9-26343FD1060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FC1B5FD-4D7E-4274-9E30-55930D9ECAF2}" type="pres">
      <dgm:prSet presAssocID="{AB0E84B0-E428-47F3-AEC9-26343FD1060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21FAD4C-8525-45AD-841F-D72169FEE68E}" type="pres">
      <dgm:prSet presAssocID="{53A5A44D-4F83-4417-B657-249F9460ECEA}" presName="sp" presStyleCnt="0"/>
      <dgm:spPr/>
      <dgm:t>
        <a:bodyPr/>
        <a:lstStyle/>
        <a:p>
          <a:endParaRPr lang="it-IT"/>
        </a:p>
      </dgm:t>
    </dgm:pt>
    <dgm:pt modelId="{584010C1-1B13-443B-B614-26531FBD2609}" type="pres">
      <dgm:prSet presAssocID="{604D8747-785E-4AA7-B356-B7D80263DDC6}" presName="composite" presStyleCnt="0"/>
      <dgm:spPr/>
      <dgm:t>
        <a:bodyPr/>
        <a:lstStyle/>
        <a:p>
          <a:endParaRPr lang="it-IT"/>
        </a:p>
      </dgm:t>
    </dgm:pt>
    <dgm:pt modelId="{D3E8D742-E9B9-4F58-BB9A-8671047A8A1C}" type="pres">
      <dgm:prSet presAssocID="{604D8747-785E-4AA7-B356-B7D80263DDC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DD8EA99-B8FD-4E63-A9C6-74A63AE7F9C8}" type="pres">
      <dgm:prSet presAssocID="{604D8747-785E-4AA7-B356-B7D80263DDC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6136CE3-F53C-4DC0-AF9A-3A6CF39CC4E6}" srcId="{AB0E84B0-E428-47F3-AEC9-26343FD10608}" destId="{A322AEEC-06E1-42C6-A429-7517C3A27C19}" srcOrd="0" destOrd="0" parTransId="{15561242-6A32-4511-9DAD-D087E348C165}" sibTransId="{CCCAC156-6F57-4D34-B318-827DB8A93E0B}"/>
    <dgm:cxn modelId="{312FE0B7-8365-4C68-A393-9C6635F7CC2D}" srcId="{554744FE-26FE-4E92-A637-381656E61AAE}" destId="{AB0E84B0-E428-47F3-AEC9-26343FD10608}" srcOrd="1" destOrd="0" parTransId="{6B8E6419-B52D-4A41-9F53-24E81D5AE877}" sibTransId="{53A5A44D-4F83-4417-B657-249F9460ECEA}"/>
    <dgm:cxn modelId="{5FB7AC53-FD61-49C3-8B08-21C97B006932}" srcId="{053B2320-C368-43B0-84B8-283EC5624A93}" destId="{D776DBAD-5BBA-4A9C-B3BB-B085B6B79F3A}" srcOrd="0" destOrd="0" parTransId="{88DA003D-FFE4-4E25-9AF8-33AD81506203}" sibTransId="{085C7C56-D443-47BF-94CA-B96FAFE28F3F}"/>
    <dgm:cxn modelId="{6D8DAEAA-86BC-4951-955D-D7DE1E16F507}" type="presOf" srcId="{604D8747-785E-4AA7-B356-B7D80263DDC6}" destId="{D3E8D742-E9B9-4F58-BB9A-8671047A8A1C}" srcOrd="0" destOrd="0" presId="urn:microsoft.com/office/officeart/2005/8/layout/chevron2"/>
    <dgm:cxn modelId="{6F330B6C-76C2-43D9-A2C4-F41CE7B1BA59}" type="presOf" srcId="{AB0E84B0-E428-47F3-AEC9-26343FD10608}" destId="{405B07CA-F52C-4069-8E4C-F82608A579EC}" srcOrd="0" destOrd="0" presId="urn:microsoft.com/office/officeart/2005/8/layout/chevron2"/>
    <dgm:cxn modelId="{D645DDF1-9E51-4A31-9026-0596BD54195F}" srcId="{554744FE-26FE-4E92-A637-381656E61AAE}" destId="{053B2320-C368-43B0-84B8-283EC5624A93}" srcOrd="0" destOrd="0" parTransId="{9C47D331-C1BC-4276-980B-49A5BEC50931}" sibTransId="{047214DB-F477-4660-8584-53419C5790BE}"/>
    <dgm:cxn modelId="{A1B4621F-736E-4B0D-B584-944399EFE3D8}" srcId="{604D8747-785E-4AA7-B356-B7D80263DDC6}" destId="{8367D235-2587-4C74-978D-1E1D95C7661A}" srcOrd="0" destOrd="0" parTransId="{015A524B-E36B-4824-9250-E42562D11733}" sibTransId="{F14A576F-1B53-44ED-B283-C96D44047BCE}"/>
    <dgm:cxn modelId="{E2ADF006-8EFC-4144-ACB9-68429D329499}" type="presOf" srcId="{053B2320-C368-43B0-84B8-283EC5624A93}" destId="{19A5E7FC-13A1-4DA3-AE68-6F12DB065031}" srcOrd="0" destOrd="0" presId="urn:microsoft.com/office/officeart/2005/8/layout/chevron2"/>
    <dgm:cxn modelId="{8C5170FB-3A9F-438C-AAF9-6AC10510A75C}" type="presOf" srcId="{A322AEEC-06E1-42C6-A429-7517C3A27C19}" destId="{CFC1B5FD-4D7E-4274-9E30-55930D9ECAF2}" srcOrd="0" destOrd="0" presId="urn:microsoft.com/office/officeart/2005/8/layout/chevron2"/>
    <dgm:cxn modelId="{D392C0E2-FC67-479A-973F-21389ADE42C3}" type="presOf" srcId="{8367D235-2587-4C74-978D-1E1D95C7661A}" destId="{4DD8EA99-B8FD-4E63-A9C6-74A63AE7F9C8}" srcOrd="0" destOrd="0" presId="urn:microsoft.com/office/officeart/2005/8/layout/chevron2"/>
    <dgm:cxn modelId="{225C9115-8225-4B25-B95F-7CD014D9FDEC}" srcId="{554744FE-26FE-4E92-A637-381656E61AAE}" destId="{604D8747-785E-4AA7-B356-B7D80263DDC6}" srcOrd="2" destOrd="0" parTransId="{4D155C6C-698E-400C-A334-59F67033BDB3}" sibTransId="{C1439483-D5AC-408F-B357-8B709C929363}"/>
    <dgm:cxn modelId="{03494FD9-A47C-48D9-A1DD-DF9C3229FA84}" type="presOf" srcId="{D776DBAD-5BBA-4A9C-B3BB-B085B6B79F3A}" destId="{670C6FD7-D01D-4A14-9DDC-F707A9BABF15}" srcOrd="0" destOrd="0" presId="urn:microsoft.com/office/officeart/2005/8/layout/chevron2"/>
    <dgm:cxn modelId="{BF34A780-7F4A-46EC-AFA5-5B894B5450DA}" type="presOf" srcId="{554744FE-26FE-4E92-A637-381656E61AAE}" destId="{972E668A-715E-4510-BB12-A93976685EBD}" srcOrd="0" destOrd="0" presId="urn:microsoft.com/office/officeart/2005/8/layout/chevron2"/>
    <dgm:cxn modelId="{0C879ED3-8CC7-4337-B125-C620A16B9A7E}" type="presParOf" srcId="{972E668A-715E-4510-BB12-A93976685EBD}" destId="{41F96141-243B-4A27-B2C4-B60BCBD45FD1}" srcOrd="0" destOrd="0" presId="urn:microsoft.com/office/officeart/2005/8/layout/chevron2"/>
    <dgm:cxn modelId="{866DD312-37DB-4AFF-B09D-12945C4F5D6A}" type="presParOf" srcId="{41F96141-243B-4A27-B2C4-B60BCBD45FD1}" destId="{19A5E7FC-13A1-4DA3-AE68-6F12DB065031}" srcOrd="0" destOrd="0" presId="urn:microsoft.com/office/officeart/2005/8/layout/chevron2"/>
    <dgm:cxn modelId="{04754C04-3F72-41E0-AD9A-F6F410BCEE77}" type="presParOf" srcId="{41F96141-243B-4A27-B2C4-B60BCBD45FD1}" destId="{670C6FD7-D01D-4A14-9DDC-F707A9BABF15}" srcOrd="1" destOrd="0" presId="urn:microsoft.com/office/officeart/2005/8/layout/chevron2"/>
    <dgm:cxn modelId="{411A73AA-0676-41ED-9F08-CD299D45AA8A}" type="presParOf" srcId="{972E668A-715E-4510-BB12-A93976685EBD}" destId="{B06319D6-22E1-4D75-950E-1471DC403654}" srcOrd="1" destOrd="0" presId="urn:microsoft.com/office/officeart/2005/8/layout/chevron2"/>
    <dgm:cxn modelId="{720C6C26-662B-4BB0-853A-C98BD305EA74}" type="presParOf" srcId="{972E668A-715E-4510-BB12-A93976685EBD}" destId="{98323D65-BCAE-4EFA-8E21-088434262E3D}" srcOrd="2" destOrd="0" presId="urn:microsoft.com/office/officeart/2005/8/layout/chevron2"/>
    <dgm:cxn modelId="{98F4AF05-6E60-434C-8590-F03C1C111EE4}" type="presParOf" srcId="{98323D65-BCAE-4EFA-8E21-088434262E3D}" destId="{405B07CA-F52C-4069-8E4C-F82608A579EC}" srcOrd="0" destOrd="0" presId="urn:microsoft.com/office/officeart/2005/8/layout/chevron2"/>
    <dgm:cxn modelId="{75361565-86F2-46C0-B00D-B9CA83F0D07B}" type="presParOf" srcId="{98323D65-BCAE-4EFA-8E21-088434262E3D}" destId="{CFC1B5FD-4D7E-4274-9E30-55930D9ECAF2}" srcOrd="1" destOrd="0" presId="urn:microsoft.com/office/officeart/2005/8/layout/chevron2"/>
    <dgm:cxn modelId="{02B53ED5-9FEA-4297-8D67-FBBA833F304A}" type="presParOf" srcId="{972E668A-715E-4510-BB12-A93976685EBD}" destId="{221FAD4C-8525-45AD-841F-D72169FEE68E}" srcOrd="3" destOrd="0" presId="urn:microsoft.com/office/officeart/2005/8/layout/chevron2"/>
    <dgm:cxn modelId="{02D4E6C4-B19F-4BAB-BBB0-EEB0676347BC}" type="presParOf" srcId="{972E668A-715E-4510-BB12-A93976685EBD}" destId="{584010C1-1B13-443B-B614-26531FBD2609}" srcOrd="4" destOrd="0" presId="urn:microsoft.com/office/officeart/2005/8/layout/chevron2"/>
    <dgm:cxn modelId="{A9108C2D-E27C-484C-847A-11AB13682A66}" type="presParOf" srcId="{584010C1-1B13-443B-B614-26531FBD2609}" destId="{D3E8D742-E9B9-4F58-BB9A-8671047A8A1C}" srcOrd="0" destOrd="0" presId="urn:microsoft.com/office/officeart/2005/8/layout/chevron2"/>
    <dgm:cxn modelId="{F7142ECE-44E7-4F41-9700-4A775967EE38}" type="presParOf" srcId="{584010C1-1B13-443B-B614-26531FBD2609}" destId="{4DD8EA99-B8FD-4E63-A9C6-74A63AE7F9C8}" srcOrd="1" destOrd="0" presId="urn:microsoft.com/office/officeart/2005/8/layout/chevron2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F0425-8572-4821-B424-4936F7CFE930}">
      <dsp:nvSpPr>
        <dsp:cNvPr id="0" name=""/>
        <dsp:cNvSpPr/>
      </dsp:nvSpPr>
      <dsp:spPr>
        <a:xfrm rot="5400000">
          <a:off x="-186399" y="189425"/>
          <a:ext cx="1242665" cy="86986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 smtClean="0"/>
            <a:t>2003</a:t>
          </a:r>
          <a:endParaRPr lang="it-IT" sz="2500" kern="1200" dirty="0"/>
        </a:p>
      </dsp:txBody>
      <dsp:txXfrm rot="-5400000">
        <a:off x="2" y="437958"/>
        <a:ext cx="869865" cy="372800"/>
      </dsp:txXfrm>
    </dsp:sp>
    <dsp:sp modelId="{30A1DE41-39E7-4D95-BF0F-0BC6A675043A}">
      <dsp:nvSpPr>
        <dsp:cNvPr id="0" name=""/>
        <dsp:cNvSpPr/>
      </dsp:nvSpPr>
      <dsp:spPr>
        <a:xfrm rot="5400000">
          <a:off x="4217874" y="-3344982"/>
          <a:ext cx="807732" cy="75037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/>
            <a:t>Istituzione</a:t>
          </a:r>
          <a:r>
            <a:rPr lang="en-US" sz="2600" kern="1200" dirty="0" smtClean="0"/>
            <a:t> del Centro </a:t>
          </a:r>
          <a:r>
            <a:rPr lang="en-US" sz="2600" kern="1200" dirty="0" err="1" smtClean="0"/>
            <a:t>Regionale</a:t>
          </a:r>
          <a:r>
            <a:rPr lang="en-US" sz="2600" kern="1200" dirty="0" smtClean="0"/>
            <a:t> per la </a:t>
          </a:r>
          <a:r>
            <a:rPr lang="en-US" sz="2600" kern="1200" dirty="0" err="1" smtClean="0"/>
            <a:t>Gestione</a:t>
          </a:r>
          <a:r>
            <a:rPr lang="en-US" sz="2600" kern="1200" dirty="0" smtClean="0"/>
            <a:t> del </a:t>
          </a:r>
          <a:r>
            <a:rPr lang="en-US" sz="2600" kern="1200" dirty="0" err="1" smtClean="0"/>
            <a:t>Rischio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Clinico</a:t>
          </a:r>
          <a:endParaRPr lang="it-IT" sz="2600" kern="1200" dirty="0"/>
        </a:p>
      </dsp:txBody>
      <dsp:txXfrm rot="-5400000">
        <a:off x="869866" y="42456"/>
        <a:ext cx="7464319" cy="728872"/>
      </dsp:txXfrm>
    </dsp:sp>
    <dsp:sp modelId="{19A5E7FC-13A1-4DA3-AE68-6F12DB065031}">
      <dsp:nvSpPr>
        <dsp:cNvPr id="0" name=""/>
        <dsp:cNvSpPr/>
      </dsp:nvSpPr>
      <dsp:spPr>
        <a:xfrm rot="5400000">
          <a:off x="-186399" y="1285354"/>
          <a:ext cx="1242665" cy="86986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 smtClean="0"/>
            <a:t>2008</a:t>
          </a:r>
          <a:endParaRPr lang="it-IT" sz="2500" kern="1200" dirty="0"/>
        </a:p>
      </dsp:txBody>
      <dsp:txXfrm rot="-5400000">
        <a:off x="2" y="1533887"/>
        <a:ext cx="869865" cy="372800"/>
      </dsp:txXfrm>
    </dsp:sp>
    <dsp:sp modelId="{670C6FD7-D01D-4A14-9DDC-F707A9BABF15}">
      <dsp:nvSpPr>
        <dsp:cNvPr id="0" name=""/>
        <dsp:cNvSpPr/>
      </dsp:nvSpPr>
      <dsp:spPr>
        <a:xfrm rot="5400000">
          <a:off x="4217874" y="-2249053"/>
          <a:ext cx="807732" cy="75037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600" kern="1200" dirty="0" smtClean="0"/>
            <a:t>Fase pilota della gestione diretta dei sinistri nelle Aziende Sanitarie (1 ASL e 1 AOU)</a:t>
          </a:r>
          <a:endParaRPr lang="it-IT" sz="2600" kern="1200" dirty="0"/>
        </a:p>
      </dsp:txBody>
      <dsp:txXfrm rot="-5400000">
        <a:off x="869866" y="1138385"/>
        <a:ext cx="7464319" cy="728872"/>
      </dsp:txXfrm>
    </dsp:sp>
    <dsp:sp modelId="{405B07CA-F52C-4069-8E4C-F82608A579EC}">
      <dsp:nvSpPr>
        <dsp:cNvPr id="0" name=""/>
        <dsp:cNvSpPr/>
      </dsp:nvSpPr>
      <dsp:spPr>
        <a:xfrm rot="5400000">
          <a:off x="-186399" y="2381283"/>
          <a:ext cx="1242665" cy="86986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 smtClean="0"/>
            <a:t>2010</a:t>
          </a:r>
          <a:endParaRPr lang="it-IT" sz="2500" kern="1200" dirty="0"/>
        </a:p>
      </dsp:txBody>
      <dsp:txXfrm rot="-5400000">
        <a:off x="2" y="2629816"/>
        <a:ext cx="869865" cy="372800"/>
      </dsp:txXfrm>
    </dsp:sp>
    <dsp:sp modelId="{CFC1B5FD-4D7E-4274-9E30-55930D9ECAF2}">
      <dsp:nvSpPr>
        <dsp:cNvPr id="0" name=""/>
        <dsp:cNvSpPr/>
      </dsp:nvSpPr>
      <dsp:spPr>
        <a:xfrm rot="5400000">
          <a:off x="4217874" y="-1153124"/>
          <a:ext cx="807732" cy="75037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/>
            <a:t>Implementazione</a:t>
          </a:r>
          <a:r>
            <a:rPr lang="en-US" sz="2600" kern="1200" dirty="0" smtClean="0"/>
            <a:t> del </a:t>
          </a:r>
          <a:r>
            <a:rPr lang="en-US" sz="2600" kern="1200" dirty="0" err="1" smtClean="0"/>
            <a:t>modello</a:t>
          </a:r>
          <a:r>
            <a:rPr lang="en-US" sz="2600" kern="1200" dirty="0" smtClean="0"/>
            <a:t> di </a:t>
          </a:r>
          <a:r>
            <a:rPr lang="en-US" sz="2600" kern="1200" dirty="0" err="1" smtClean="0"/>
            <a:t>gestione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diretta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dei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sinistri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alle</a:t>
          </a:r>
          <a:r>
            <a:rPr lang="en-US" sz="2600" kern="1200" dirty="0" smtClean="0"/>
            <a:t> 12 ASL e 4 AOU</a:t>
          </a:r>
          <a:endParaRPr lang="it-IT" sz="2600" kern="1200" dirty="0"/>
        </a:p>
      </dsp:txBody>
      <dsp:txXfrm rot="-5400000">
        <a:off x="869866" y="2234314"/>
        <a:ext cx="7464319" cy="728872"/>
      </dsp:txXfrm>
    </dsp:sp>
    <dsp:sp modelId="{D3E8D742-E9B9-4F58-BB9A-8671047A8A1C}">
      <dsp:nvSpPr>
        <dsp:cNvPr id="0" name=""/>
        <dsp:cNvSpPr/>
      </dsp:nvSpPr>
      <dsp:spPr>
        <a:xfrm rot="5400000">
          <a:off x="-186399" y="3477212"/>
          <a:ext cx="1242665" cy="86986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 smtClean="0"/>
            <a:t>2013</a:t>
          </a:r>
          <a:endParaRPr lang="it-IT" sz="2500" kern="1200" dirty="0"/>
        </a:p>
      </dsp:txBody>
      <dsp:txXfrm rot="-5400000">
        <a:off x="2" y="3725745"/>
        <a:ext cx="869865" cy="372800"/>
      </dsp:txXfrm>
    </dsp:sp>
    <dsp:sp modelId="{4DD8EA99-B8FD-4E63-A9C6-74A63AE7F9C8}">
      <dsp:nvSpPr>
        <dsp:cNvPr id="0" name=""/>
        <dsp:cNvSpPr/>
      </dsp:nvSpPr>
      <dsp:spPr>
        <a:xfrm rot="5400000">
          <a:off x="4217874" y="-57195"/>
          <a:ext cx="807732" cy="75037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/>
            <a:t>Comitato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Regionale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Valutazione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Sinistri</a:t>
          </a:r>
          <a:endParaRPr lang="it-IT" sz="2600" kern="1200" dirty="0"/>
        </a:p>
      </dsp:txBody>
      <dsp:txXfrm rot="-5400000">
        <a:off x="869866" y="3330243"/>
        <a:ext cx="7464319" cy="728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FBA3B-AE34-4F3E-A30C-49B172EEBECC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8213-2D19-4369-BE0D-EBC9C98DE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176490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7BCDC-04EB-467E-A42F-69D1C10C1AAA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A1310-E8E4-4341-ACA4-653ACACA51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21096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39543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19067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596655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529854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88276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196533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87754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8551931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59214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="" xmlns:p14="http://schemas.microsoft.com/office/powerpoint/2010/main" val="3435305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20567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525919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5232480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9211364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348788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="" xmlns:p14="http://schemas.microsoft.com/office/powerpoint/2010/main" val="18803205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="" xmlns:p14="http://schemas.microsoft.com/office/powerpoint/2010/main" val="6195008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9629418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4316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9350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39849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3276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10690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68417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259325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16777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FD18B-4ABF-4A2A-A4F2-4680379D0D7E}" type="datetimeFigureOut">
              <a:rPr lang="it-IT" smtClean="0"/>
              <a:pPr/>
              <a:t>16/02/2022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BCAC6-8956-460B-9B40-72416391233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2080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7"/>
          <p:cNvSpPr txBox="1">
            <a:spLocks noChangeArrowheads="1"/>
          </p:cNvSpPr>
          <p:nvPr userDrawn="1"/>
        </p:nvSpPr>
        <p:spPr bwMode="auto">
          <a:xfrm>
            <a:off x="2060575" y="304800"/>
            <a:ext cx="5468938" cy="5937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lnSpc>
                <a:spcPct val="65000"/>
              </a:lnSpc>
              <a:spcBef>
                <a:spcPct val="20000"/>
              </a:spcBef>
              <a:spcAft>
                <a:spcPct val="20000"/>
              </a:spcAft>
              <a:defRPr/>
            </a:pPr>
            <a:r>
              <a:rPr lang="it-IT" sz="1400" b="1" smtClean="0">
                <a:solidFill>
                  <a:srgbClr val="FFFFFF"/>
                </a:solidFill>
              </a:rPr>
              <a:t>TITOLO DELL’EVENTO</a:t>
            </a:r>
          </a:p>
          <a:p>
            <a:pPr algn="ctr" eaLnBrk="1" fontAlgn="base" hangingPunct="1">
              <a:lnSpc>
                <a:spcPct val="65000"/>
              </a:lnSpc>
              <a:spcBef>
                <a:spcPct val="20000"/>
              </a:spcBef>
              <a:spcAft>
                <a:spcPct val="20000"/>
              </a:spcAft>
              <a:defRPr/>
            </a:pPr>
            <a:r>
              <a:rPr lang="it-IT" sz="1200" b="1" smtClean="0">
                <a:solidFill>
                  <a:srgbClr val="FFFFFF"/>
                </a:solidFill>
              </a:rPr>
              <a:t>Carattere: usare font ARIAL (oppure Helvetica)</a:t>
            </a:r>
          </a:p>
          <a:p>
            <a:pPr algn="ctr" eaLnBrk="1" fontAlgn="base" hangingPunct="1">
              <a:lnSpc>
                <a:spcPct val="65000"/>
              </a:lnSpc>
              <a:spcBef>
                <a:spcPct val="20000"/>
              </a:spcBef>
              <a:spcAft>
                <a:spcPct val="20000"/>
              </a:spcAft>
              <a:defRPr/>
            </a:pPr>
            <a:r>
              <a:rPr lang="it-IT" sz="1000" b="1" smtClean="0">
                <a:solidFill>
                  <a:srgbClr val="FFFFFF"/>
                </a:solidFill>
              </a:rPr>
              <a:t>Dimensione in punti: usare preferibilmente cp. 10/12/14</a:t>
            </a:r>
            <a:endParaRPr lang="it-IT" sz="1000" smtClean="0">
              <a:solidFill>
                <a:srgbClr val="000000"/>
              </a:solidFill>
            </a:endParaRPr>
          </a:p>
        </p:txBody>
      </p:sp>
      <p:sp>
        <p:nvSpPr>
          <p:cNvPr id="1027" name="Text Box 8"/>
          <p:cNvSpPr txBox="1">
            <a:spLocks noChangeArrowheads="1"/>
          </p:cNvSpPr>
          <p:nvPr userDrawn="1"/>
        </p:nvSpPr>
        <p:spPr bwMode="auto">
          <a:xfrm rot="-5400000">
            <a:off x="6511132" y="3496469"/>
            <a:ext cx="4681537" cy="225425"/>
          </a:xfrm>
          <a:prstGeom prst="rect">
            <a:avLst/>
          </a:prstGeom>
          <a:noFill/>
          <a:ln>
            <a:noFill/>
          </a:ln>
          <a:extLst/>
        </p:spPr>
        <p:txBody>
          <a:bodyPr lIns="36000" tIns="36000" rIns="3600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10000"/>
              </a:spcAft>
              <a:defRPr/>
            </a:pPr>
            <a:r>
              <a:rPr lang="it-IT" sz="1000" b="1" smtClean="0">
                <a:solidFill>
                  <a:srgbClr val="008C56"/>
                </a:solidFill>
              </a:rPr>
              <a:t>NOME E COGNOME </a:t>
            </a:r>
            <a:r>
              <a:rPr lang="it-IT" sz="800" b="1" smtClean="0">
                <a:solidFill>
                  <a:srgbClr val="008C56"/>
                </a:solidFill>
              </a:rPr>
              <a:t>(Font: ARIAL - Dimensione: usare preferibilmente cp. 6/8/10)</a:t>
            </a:r>
            <a:endParaRPr lang="it-IT" sz="800" smtClean="0">
              <a:solidFill>
                <a:srgbClr val="008C56"/>
              </a:solidFill>
            </a:endParaRPr>
          </a:p>
        </p:txBody>
      </p:sp>
      <p:sp>
        <p:nvSpPr>
          <p:cNvPr id="1028" name="Text Box 9"/>
          <p:cNvSpPr txBox="1">
            <a:spLocks noChangeArrowheads="1"/>
          </p:cNvSpPr>
          <p:nvPr userDrawn="1"/>
        </p:nvSpPr>
        <p:spPr bwMode="auto">
          <a:xfrm>
            <a:off x="1979613" y="6413500"/>
            <a:ext cx="5545137" cy="255588"/>
          </a:xfrm>
          <a:prstGeom prst="rect">
            <a:avLst/>
          </a:prstGeom>
          <a:noFill/>
          <a:ln>
            <a:noFill/>
          </a:ln>
          <a:extLst/>
        </p:spPr>
        <p:txBody>
          <a:bodyPr lIns="36000" tIns="36000" rIns="3600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10000"/>
              </a:spcAft>
              <a:defRPr/>
            </a:pPr>
            <a:r>
              <a:rPr lang="it-IT" sz="1200" b="1" smtClean="0">
                <a:solidFill>
                  <a:srgbClr val="008C56"/>
                </a:solidFill>
              </a:rPr>
              <a:t>LUOGO E DATA </a:t>
            </a:r>
            <a:r>
              <a:rPr lang="it-IT" sz="1000" b="1" smtClean="0">
                <a:solidFill>
                  <a:srgbClr val="008C56"/>
                </a:solidFill>
              </a:rPr>
              <a:t>(Font: ARIAL - Dimensione: usare preferibilmente cp. 10/12/14)</a:t>
            </a:r>
          </a:p>
        </p:txBody>
      </p:sp>
    </p:spTree>
    <p:extLst>
      <p:ext uri="{BB962C8B-B14F-4D97-AF65-F5344CB8AC3E}">
        <p14:creationId xmlns="" xmlns:p14="http://schemas.microsoft.com/office/powerpoint/2010/main" val="23953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60" r:id="rId3"/>
    <p:sldLayoutId id="2147483761" r:id="rId4"/>
    <p:sldLayoutId id="214748375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asellaDiTesto 1"/>
          <p:cNvSpPr txBox="1"/>
          <p:nvPr/>
        </p:nvSpPr>
        <p:spPr>
          <a:xfrm>
            <a:off x="683568" y="2276872"/>
            <a:ext cx="792088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RESPONSABILITA’ SANITARIA </a:t>
            </a:r>
          </a:p>
          <a:p>
            <a:pPr algn="ctr"/>
            <a:r>
              <a:rPr lang="it-IT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NELLA PANDEMIA </a:t>
            </a:r>
          </a:p>
          <a:p>
            <a:pPr algn="ctr"/>
            <a:r>
              <a:rPr lang="it-IT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TUTELE ASSICURATIVE</a:t>
            </a:r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dirty="0" smtClean="0"/>
          </a:p>
          <a:p>
            <a:pPr algn="ctr"/>
            <a:endParaRPr lang="it-IT" dirty="0"/>
          </a:p>
          <a:p>
            <a:pPr algn="ctr"/>
            <a:endParaRPr lang="it-IT" dirty="0" smtClean="0"/>
          </a:p>
          <a:p>
            <a:pPr algn="ctr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asellaDiTesto 3"/>
          <p:cNvSpPr txBox="1">
            <a:spLocks noChangeArrowheads="1"/>
          </p:cNvSpPr>
          <p:nvPr/>
        </p:nvSpPr>
        <p:spPr bwMode="auto">
          <a:xfrm>
            <a:off x="1395834" y="6350000"/>
            <a:ext cx="6840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endParaRPr lang="it-IT" altLang="it-IT" smtClean="0">
              <a:solidFill>
                <a:srgbClr val="008C56"/>
              </a:solidFill>
            </a:endParaRPr>
          </a:p>
        </p:txBody>
      </p:sp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Latenza da evento a richiesta</a:t>
            </a:r>
            <a:endParaRPr lang="it-IT" dirty="0" smtClean="0">
              <a:solidFill>
                <a:srgbClr val="FFFFFF"/>
              </a:solidFill>
            </a:endParaRPr>
          </a:p>
        </p:txBody>
      </p:sp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06442775"/>
              </p:ext>
            </p:extLst>
          </p:nvPr>
        </p:nvGraphicFramePr>
        <p:xfrm>
          <a:off x="504255" y="1165424"/>
          <a:ext cx="806489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ttangolo 6"/>
          <p:cNvSpPr/>
          <p:nvPr/>
        </p:nvSpPr>
        <p:spPr>
          <a:xfrm>
            <a:off x="539552" y="6069815"/>
            <a:ext cx="7572428" cy="928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N. Anni da evento a richiesta danni</a:t>
            </a:r>
            <a:endParaRPr lang="it-IT" sz="2400" dirty="0">
              <a:solidFill>
                <a:srgbClr val="232754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19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Specialità sinistri &gt;1%</a:t>
            </a:r>
            <a:endParaRPr lang="it-IT" dirty="0" smtClean="0">
              <a:solidFill>
                <a:srgbClr val="FFFFFF"/>
              </a:solidFill>
            </a:endParaRP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41793202"/>
              </p:ext>
            </p:extLst>
          </p:nvPr>
        </p:nvGraphicFramePr>
        <p:xfrm>
          <a:off x="75433" y="1268760"/>
          <a:ext cx="9036495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45079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Stato pratiche 2010 - 2020</a:t>
            </a:r>
            <a:endParaRPr lang="it-IT" dirty="0" smtClean="0">
              <a:solidFill>
                <a:srgbClr val="FFFFFF"/>
              </a:solidFill>
            </a:endParaRPr>
          </a:p>
        </p:txBody>
      </p:sp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64213553"/>
              </p:ext>
            </p:extLst>
          </p:nvPr>
        </p:nvGraphicFramePr>
        <p:xfrm>
          <a:off x="-396552" y="980728"/>
          <a:ext cx="482453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00527902"/>
              </p:ext>
            </p:extLst>
          </p:nvPr>
        </p:nvGraphicFramePr>
        <p:xfrm>
          <a:off x="2123728" y="3789040"/>
          <a:ext cx="5184576" cy="345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163297101"/>
              </p:ext>
            </p:extLst>
          </p:nvPr>
        </p:nvGraphicFramePr>
        <p:xfrm>
          <a:off x="4355976" y="1052736"/>
          <a:ext cx="5410944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408660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Definizione e procedimenti</a:t>
            </a:r>
            <a:endParaRPr lang="it-IT" dirty="0" smtClean="0">
              <a:solidFill>
                <a:srgbClr val="FFFFFF"/>
              </a:solidFill>
            </a:endParaRPr>
          </a:p>
        </p:txBody>
      </p:sp>
      <p:graphicFrame>
        <p:nvGraphicFramePr>
          <p:cNvPr id="4" name="Grafico 3"/>
          <p:cNvGraphicFramePr/>
          <p:nvPr>
            <p:extLst>
              <p:ext uri="{D42A27DB-BD31-4B8C-83A1-F6EECF244321}">
                <p14:modId xmlns="" xmlns:p14="http://schemas.microsoft.com/office/powerpoint/2010/main" val="949842416"/>
              </p:ext>
            </p:extLst>
          </p:nvPr>
        </p:nvGraphicFramePr>
        <p:xfrm>
          <a:off x="-9748" y="1448780"/>
          <a:ext cx="572412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446938250"/>
              </p:ext>
            </p:extLst>
          </p:nvPr>
        </p:nvGraphicFramePr>
        <p:xfrm>
          <a:off x="3851920" y="1448780"/>
          <a:ext cx="6368405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05266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Proporzione liquidazioni</a:t>
            </a:r>
            <a:endParaRPr lang="it-IT" dirty="0" smtClean="0">
              <a:solidFill>
                <a:srgbClr val="FFFFFF"/>
              </a:solidFill>
            </a:endParaRP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469791918"/>
              </p:ext>
            </p:extLst>
          </p:nvPr>
        </p:nvGraphicFramePr>
        <p:xfrm>
          <a:off x="493204" y="1052736"/>
          <a:ext cx="784887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ttangolo 6"/>
          <p:cNvSpPr/>
          <p:nvPr/>
        </p:nvSpPr>
        <p:spPr>
          <a:xfrm>
            <a:off x="302840" y="5268921"/>
            <a:ext cx="7572428" cy="928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Liquidato medio </a:t>
            </a: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 </a:t>
            </a: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74.514,07</a:t>
            </a:r>
            <a:endParaRPr lang="it-IT" sz="2400" dirty="0">
              <a:solidFill>
                <a:srgbClr val="232754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Liquidato </a:t>
            </a: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mediano </a:t>
            </a: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€ 13.500,00</a:t>
            </a:r>
          </a:p>
        </p:txBody>
      </p:sp>
    </p:spTree>
    <p:extLst>
      <p:ext uri="{BB962C8B-B14F-4D97-AF65-F5344CB8AC3E}">
        <p14:creationId xmlns="" xmlns:p14="http://schemas.microsoft.com/office/powerpoint/2010/main" val="151798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Distribuzione liquidazioni</a:t>
            </a:r>
            <a:endParaRPr lang="it-IT" dirty="0" smtClean="0">
              <a:solidFill>
                <a:srgbClr val="FFFF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2" y="1124744"/>
            <a:ext cx="7419975" cy="561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50690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Tempi liquidazione</a:t>
            </a:r>
            <a:endParaRPr lang="it-IT" dirty="0" smtClean="0">
              <a:solidFill>
                <a:srgbClr val="FFFFFF"/>
              </a:solidFill>
            </a:endParaRPr>
          </a:p>
        </p:txBody>
      </p:sp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95072224"/>
              </p:ext>
            </p:extLst>
          </p:nvPr>
        </p:nvGraphicFramePr>
        <p:xfrm>
          <a:off x="899592" y="1340768"/>
          <a:ext cx="763284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42773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Tempi reiezione</a:t>
            </a:r>
            <a:endParaRPr lang="it-IT" dirty="0" smtClean="0">
              <a:solidFill>
                <a:srgbClr val="FFFFFF"/>
              </a:solidFill>
            </a:endParaRPr>
          </a:p>
        </p:txBody>
      </p:sp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58223250"/>
              </p:ext>
            </p:extLst>
          </p:nvPr>
        </p:nvGraphicFramePr>
        <p:xfrm>
          <a:off x="738832" y="1196752"/>
          <a:ext cx="7357616" cy="4870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93488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Considerazioni conclusive</a:t>
            </a:r>
            <a:endParaRPr lang="it-IT" dirty="0" smtClean="0">
              <a:solidFill>
                <a:srgbClr val="FFFFFF"/>
              </a:solidFill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302840" y="1340768"/>
            <a:ext cx="8229600" cy="50886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trattativa stragiudiziale è uno strumento utile a fronte della forte alea del </a:t>
            </a: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giudizio</a:t>
            </a:r>
            <a:endParaRPr lang="it-IT" sz="1200" dirty="0">
              <a:solidFill>
                <a:srgbClr val="23275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L’instaurazione di un procedimento penale induce a sospendere l’istruttoria per il </a:t>
            </a: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risarcimento</a:t>
            </a:r>
            <a:endParaRPr lang="it-IT" sz="1200" dirty="0">
              <a:solidFill>
                <a:srgbClr val="23275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Attivare una mediazione o un 696 bis anche nei confronti del professionista sanitario può rendere ambedue i tentativi di risoluzione alternativi delle controversie molto più </a:t>
            </a: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difficoltosi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Nelle trattative avere due tabelle  di riferimento ostacola la definizione dei sinistri di bassa entità economica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tabelle del DM 55/2014 inducono i legali a instaurare contenziosi piuttosto che portare avanti trattative che,  soprattutto  per i sinistri di grande complessità, richiedono tempi  lunghi</a:t>
            </a:r>
            <a:endParaRPr lang="it-IT" sz="2400" dirty="0">
              <a:solidFill>
                <a:srgbClr val="23275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it-IT" sz="1200" dirty="0">
              <a:solidFill>
                <a:srgbClr val="23275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714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Punti di </a:t>
            </a:r>
            <a:r>
              <a:rPr lang="it-IT" dirty="0" smtClean="0">
                <a:solidFill>
                  <a:srgbClr val="FFFFFF"/>
                </a:solidFill>
              </a:rPr>
              <a:t>forza</a:t>
            </a: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302840" y="1196752"/>
            <a:ext cx="8589640" cy="43204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itchFamily="34" charset="0"/>
              <a:buChar char="•"/>
            </a:pP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maggiore consapevolezza della sinistrosità sia per le azioni di miglioramento sia per i costi economici </a:t>
            </a: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dei risarcimenti da parte del SSR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it-IT" sz="1200" dirty="0">
              <a:solidFill>
                <a:srgbClr val="23275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maggiore equità tra gli operatori sanitari rispetto alle valutazioni della Corte dei Conti, dato che l’obbligo di segnalazione riguarda tutti i sinistri liquidati e non solo quelli al di sotto di una certa franchigia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it-IT" sz="1200" dirty="0">
              <a:solidFill>
                <a:srgbClr val="23275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risparmio in termini di tempi e costi conseguente alla preferenza del procedimento stragiudiziale per la definizione dei casi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it-IT" sz="1200" dirty="0">
              <a:solidFill>
                <a:srgbClr val="23275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risparmio immediato consistente rispetto ai premi assicurativi da pagarsi annualmente, seppure si raccomanda una gestione oculata e prudente delle somme da accantonare per i sinistri che saranno liquidati in futuro</a:t>
            </a:r>
          </a:p>
        </p:txBody>
      </p:sp>
    </p:spTree>
    <p:extLst>
      <p:ext uri="{BB962C8B-B14F-4D97-AF65-F5344CB8AC3E}">
        <p14:creationId xmlns="" xmlns:p14="http://schemas.microsoft.com/office/powerpoint/2010/main" val="5666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asellaDiTesto 3"/>
          <p:cNvSpPr txBox="1">
            <a:spLocks noChangeArrowheads="1"/>
          </p:cNvSpPr>
          <p:nvPr/>
        </p:nvSpPr>
        <p:spPr bwMode="auto">
          <a:xfrm>
            <a:off x="1403350" y="6381750"/>
            <a:ext cx="6840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endParaRPr lang="it-IT" altLang="it-IT" smtClean="0">
              <a:solidFill>
                <a:srgbClr val="008C56"/>
              </a:solidFill>
            </a:endParaRPr>
          </a:p>
        </p:txBody>
      </p:sp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 smtClean="0">
                <a:solidFill>
                  <a:srgbClr val="FFFFFF"/>
                </a:solidFill>
              </a:rPr>
              <a:t>Gestione assicurativa</a:t>
            </a: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357158" y="2314596"/>
            <a:ext cx="8062914" cy="4257676"/>
          </a:xfrm>
          <a:prstGeom prst="roundRect">
            <a:avLst>
              <a:gd name="adj" fmla="val 15741"/>
            </a:avLst>
          </a:prstGeom>
          <a:gradFill rotWithShape="0">
            <a:gsLst>
              <a:gs pos="0">
                <a:schemeClr val="accent1"/>
              </a:gs>
              <a:gs pos="5000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tabLst>
                <a:tab pos="2381250" algn="l"/>
              </a:tabLst>
            </a:pPr>
            <a:endParaRPr lang="it-IT"/>
          </a:p>
        </p:txBody>
      </p:sp>
      <p:graphicFrame>
        <p:nvGraphicFramePr>
          <p:cNvPr id="10" name="Group 66"/>
          <p:cNvGraphicFramePr>
            <a:graphicFrameLocks noGrp="1"/>
          </p:cNvGraphicFramePr>
          <p:nvPr/>
        </p:nvGraphicFramePr>
        <p:xfrm>
          <a:off x="571472" y="2357430"/>
          <a:ext cx="7858180" cy="3714777"/>
        </p:xfrm>
        <a:graphic>
          <a:graphicData uri="http://schemas.openxmlformats.org/drawingml/2006/table">
            <a:tbl>
              <a:tblPr/>
              <a:tblGrid>
                <a:gridCol w="2339372"/>
                <a:gridCol w="3235943"/>
                <a:gridCol w="2282865"/>
              </a:tblGrid>
              <a:tr h="34075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ANNO ASSICURATIVO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PREMIO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FRANCHIGIA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13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173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662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3.822.462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NESSUNA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73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73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3.912.875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1.320.000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31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4.238.662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1.320.000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73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7000892" y="928670"/>
            <a:ext cx="857256" cy="1143008"/>
          </a:xfrm>
          <a:prstGeom prst="downArrow">
            <a:avLst>
              <a:gd name="adj1" fmla="val 50000"/>
              <a:gd name="adj2" fmla="val 35714"/>
            </a:avLst>
          </a:prstGeom>
          <a:gradFill rotWithShape="0">
            <a:gsLst>
              <a:gs pos="0">
                <a:srgbClr val="FF3300"/>
              </a:gs>
              <a:gs pos="50000">
                <a:srgbClr val="FFFF66"/>
              </a:gs>
              <a:gs pos="100000">
                <a:srgbClr val="FF3300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3300"/>
            </a:extrusionClr>
          </a:sp3d>
        </p:spPr>
        <p:txBody>
          <a:bodyPr wrap="none" anchor="ctr">
            <a:flatTx/>
          </a:bodyPr>
          <a:lstStyle/>
          <a:p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2156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Punti di debolezza</a:t>
            </a:r>
            <a:endParaRPr lang="it-IT" dirty="0" smtClean="0">
              <a:solidFill>
                <a:srgbClr val="FFFFFF"/>
              </a:solidFill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302840" y="1196752"/>
            <a:ext cx="8589640" cy="43204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itchFamily="34" charset="0"/>
              <a:buChar char="•"/>
            </a:pPr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assenza </a:t>
            </a: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 meccanismi di </a:t>
            </a:r>
            <a:r>
              <a:rPr lang="it-IT" sz="2400" dirty="0" err="1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premialità</a:t>
            </a: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incentivazione per i CGS più virtuosi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it-IT" sz="1200" dirty="0">
              <a:solidFill>
                <a:srgbClr val="23275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assenza di meccanismi di </a:t>
            </a:r>
            <a:r>
              <a:rPr lang="it-IT" sz="2400" dirty="0" err="1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premialità</a:t>
            </a: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incentivazione per i medici legali e </a:t>
            </a:r>
            <a:r>
              <a:rPr lang="it-IT" sz="2400" dirty="0" err="1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risk</a:t>
            </a: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manager che intraprendono analisi e azioni sulle cause determinanti i sinistri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it-IT" sz="1200" dirty="0">
              <a:solidFill>
                <a:srgbClr val="23275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t-IT" sz="1200" dirty="0">
              <a:solidFill>
                <a:srgbClr val="23275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133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asellaDiTesto 3"/>
          <p:cNvSpPr txBox="1">
            <a:spLocks noChangeArrowheads="1"/>
          </p:cNvSpPr>
          <p:nvPr/>
        </p:nvSpPr>
        <p:spPr bwMode="auto">
          <a:xfrm>
            <a:off x="1403350" y="6381750"/>
            <a:ext cx="6840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endParaRPr lang="it-IT" altLang="it-IT" smtClean="0">
              <a:solidFill>
                <a:srgbClr val="008C56"/>
              </a:solidFill>
            </a:endParaRPr>
          </a:p>
        </p:txBody>
      </p:sp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 smtClean="0">
                <a:solidFill>
                  <a:srgbClr val="FFFFFF"/>
                </a:solidFill>
              </a:rPr>
              <a:t>Gestione assicurativa al 31/12/2008</a:t>
            </a: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214282" y="2214554"/>
            <a:ext cx="8215370" cy="4500594"/>
          </a:xfrm>
          <a:prstGeom prst="roundRect">
            <a:avLst>
              <a:gd name="adj" fmla="val 15741"/>
            </a:avLst>
          </a:prstGeom>
          <a:gradFill rotWithShape="0">
            <a:gsLst>
              <a:gs pos="0">
                <a:schemeClr val="accent1"/>
              </a:gs>
              <a:gs pos="5000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tabLst>
                <a:tab pos="2381250" algn="l"/>
              </a:tabLst>
            </a:pPr>
            <a:endParaRPr lang="it-IT"/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7000892" y="928670"/>
            <a:ext cx="857256" cy="1143008"/>
          </a:xfrm>
          <a:prstGeom prst="downArrow">
            <a:avLst>
              <a:gd name="adj1" fmla="val 50000"/>
              <a:gd name="adj2" fmla="val 35714"/>
            </a:avLst>
          </a:prstGeom>
          <a:gradFill rotWithShape="0">
            <a:gsLst>
              <a:gs pos="0">
                <a:srgbClr val="FF3300"/>
              </a:gs>
              <a:gs pos="50000">
                <a:srgbClr val="FFFF66"/>
              </a:gs>
              <a:gs pos="100000">
                <a:srgbClr val="FF3300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3300"/>
            </a:extrusionClr>
          </a:sp3d>
        </p:spPr>
        <p:txBody>
          <a:bodyPr wrap="none" anchor="ctr">
            <a:flatTx/>
          </a:bodyPr>
          <a:lstStyle/>
          <a:p>
            <a:endParaRPr lang="it-IT"/>
          </a:p>
        </p:txBody>
      </p:sp>
      <p:graphicFrame>
        <p:nvGraphicFramePr>
          <p:cNvPr id="7" name="Group 66"/>
          <p:cNvGraphicFramePr>
            <a:graphicFrameLocks noGrp="1"/>
          </p:cNvGraphicFramePr>
          <p:nvPr/>
        </p:nvGraphicFramePr>
        <p:xfrm>
          <a:off x="500034" y="2285992"/>
          <a:ext cx="7572428" cy="4267200"/>
        </p:xfrm>
        <a:graphic>
          <a:graphicData uri="http://schemas.openxmlformats.org/drawingml/2006/table">
            <a:tbl>
              <a:tblPr/>
              <a:tblGrid>
                <a:gridCol w="1381456"/>
                <a:gridCol w="1227961"/>
                <a:gridCol w="1453408"/>
                <a:gridCol w="1769990"/>
                <a:gridCol w="1739613"/>
              </a:tblGrid>
              <a:tr h="55973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ANNO </a:t>
                      </a: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DI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DENUNCIA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NUMERO SINISTRI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RISERVATI  IMPORTO PARI O AL </a:t>
                      </a: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DI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SOTTO </a:t>
                      </a: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DI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€ 50.000,00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NUM. SINISTRI LIQUIDATI E IMPORTO TOTALE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DI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CUI PASSATI IN CONTENZIOSO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270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459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kumimoji="0" 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73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          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€ 93.745,76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5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73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          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€ 2.669.495,25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5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73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         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€     5.414,21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156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asellaDiTesto 3"/>
          <p:cNvSpPr txBox="1">
            <a:spLocks noChangeArrowheads="1"/>
          </p:cNvSpPr>
          <p:nvPr/>
        </p:nvSpPr>
        <p:spPr bwMode="auto">
          <a:xfrm>
            <a:off x="1403350" y="6381750"/>
            <a:ext cx="6840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endParaRPr lang="it-IT" altLang="it-IT" smtClean="0">
              <a:solidFill>
                <a:srgbClr val="008C56"/>
              </a:solidFill>
            </a:endParaRPr>
          </a:p>
        </p:txBody>
      </p:sp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 smtClean="0">
                <a:solidFill>
                  <a:srgbClr val="FFFFFF"/>
                </a:solidFill>
              </a:rPr>
              <a:t>Gestione assicurativa al 31/12/2010</a:t>
            </a: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357158" y="2214554"/>
            <a:ext cx="8072494" cy="4357718"/>
          </a:xfrm>
          <a:prstGeom prst="roundRect">
            <a:avLst>
              <a:gd name="adj" fmla="val 15741"/>
            </a:avLst>
          </a:prstGeom>
          <a:gradFill rotWithShape="0">
            <a:gsLst>
              <a:gs pos="0">
                <a:schemeClr val="accent1"/>
              </a:gs>
              <a:gs pos="5000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tabLst>
                <a:tab pos="2381250" algn="l"/>
              </a:tabLst>
            </a:pPr>
            <a:endParaRPr lang="it-IT"/>
          </a:p>
        </p:txBody>
      </p:sp>
      <p:graphicFrame>
        <p:nvGraphicFramePr>
          <p:cNvPr id="10" name="Group 43"/>
          <p:cNvGraphicFramePr>
            <a:graphicFrameLocks noGrp="1"/>
          </p:cNvGraphicFramePr>
          <p:nvPr/>
        </p:nvGraphicFramePr>
        <p:xfrm>
          <a:off x="571473" y="2500307"/>
          <a:ext cx="7643866" cy="3857652"/>
        </p:xfrm>
        <a:graphic>
          <a:graphicData uri="http://schemas.openxmlformats.org/drawingml/2006/table">
            <a:tbl>
              <a:tblPr/>
              <a:tblGrid>
                <a:gridCol w="1394522"/>
                <a:gridCol w="1240137"/>
                <a:gridCol w="1466683"/>
                <a:gridCol w="1787204"/>
                <a:gridCol w="1755320"/>
              </a:tblGrid>
              <a:tr h="133172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ANNO </a:t>
                      </a:r>
                      <a:r>
                        <a:rPr kumimoji="0" lang="it-IT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DI</a:t>
                      </a: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DENUNCIA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NUMERO SINISTRI</a:t>
                      </a: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RISERVATI  IMPORTO PARI O AL </a:t>
                      </a:r>
                      <a:r>
                        <a:rPr kumimoji="0" lang="it-IT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DI</a:t>
                      </a: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SOTTO </a:t>
                      </a:r>
                      <a:r>
                        <a:rPr kumimoji="0" lang="it-IT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DI</a:t>
                      </a: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€ 50.000,00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NUM. SINISTRI LIQUIDATI E IMPORTO TOTALE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DI</a:t>
                      </a: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CUI PASSATI IN CONTENZIOSO</a:t>
                      </a: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19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2006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214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145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49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€ 1.267.307,01</a:t>
                      </a: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77</a:t>
                      </a: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19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2007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202</a:t>
                      </a: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120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65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€ 5.359.030,47</a:t>
                      </a: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66</a:t>
                      </a: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19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2008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177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123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47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€ 1.994.697,74</a:t>
                      </a: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54</a:t>
                      </a: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773" marB="4677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7000892" y="928670"/>
            <a:ext cx="857256" cy="1143008"/>
          </a:xfrm>
          <a:prstGeom prst="downArrow">
            <a:avLst>
              <a:gd name="adj1" fmla="val 50000"/>
              <a:gd name="adj2" fmla="val 35714"/>
            </a:avLst>
          </a:prstGeom>
          <a:gradFill rotWithShape="0">
            <a:gsLst>
              <a:gs pos="0">
                <a:srgbClr val="FF3300"/>
              </a:gs>
              <a:gs pos="50000">
                <a:srgbClr val="FFFF66"/>
              </a:gs>
              <a:gs pos="100000">
                <a:srgbClr val="FF3300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3300"/>
            </a:extrusionClr>
          </a:sp3d>
        </p:spPr>
        <p:txBody>
          <a:bodyPr wrap="none" anchor="ctr">
            <a:flatTx/>
          </a:bodyPr>
          <a:lstStyle/>
          <a:p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2156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asellaDiTesto 3"/>
          <p:cNvSpPr txBox="1">
            <a:spLocks noChangeArrowheads="1"/>
          </p:cNvSpPr>
          <p:nvPr/>
        </p:nvSpPr>
        <p:spPr bwMode="auto">
          <a:xfrm>
            <a:off x="1403350" y="6381750"/>
            <a:ext cx="6840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endParaRPr lang="it-IT" altLang="it-IT" smtClean="0">
              <a:solidFill>
                <a:srgbClr val="008C56"/>
              </a:solidFill>
            </a:endParaRPr>
          </a:p>
        </p:txBody>
      </p:sp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 smtClean="0">
                <a:solidFill>
                  <a:srgbClr val="FFFFFF"/>
                </a:solidFill>
              </a:rPr>
              <a:t>Costi assicurativi complessivi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04800" y="990600"/>
            <a:ext cx="8740775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accent2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800">
                <a:solidFill>
                  <a:schemeClr val="accent2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800">
                <a:solidFill>
                  <a:schemeClr val="accent2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800">
                <a:solidFill>
                  <a:schemeClr val="accent2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800">
                <a:solidFill>
                  <a:schemeClr val="accent2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it-IT" b="1" u="sng" dirty="0">
                <a:solidFill>
                  <a:srgbClr val="000054"/>
                </a:solidFill>
                <a:latin typeface="Calibri" pitchFamily="34" charset="0"/>
              </a:rPr>
              <a:t>Polizze RCT/RCO </a:t>
            </a:r>
            <a:r>
              <a:rPr lang="it-IT" b="1" u="sng" dirty="0" smtClean="0">
                <a:solidFill>
                  <a:srgbClr val="000054"/>
                </a:solidFill>
                <a:latin typeface="Calibri" pitchFamily="34" charset="0"/>
              </a:rPr>
              <a:t>2007 - Regione </a:t>
            </a:r>
            <a:r>
              <a:rPr lang="it-IT" b="1" u="sng" dirty="0">
                <a:solidFill>
                  <a:srgbClr val="000054"/>
                </a:solidFill>
                <a:latin typeface="Calibri" pitchFamily="34" charset="0"/>
              </a:rPr>
              <a:t>Toscana</a:t>
            </a:r>
          </a:p>
          <a:p>
            <a:pPr algn="ctr"/>
            <a:endParaRPr lang="it-IT" sz="2000" dirty="0">
              <a:solidFill>
                <a:srgbClr val="000054"/>
              </a:solidFill>
              <a:latin typeface="Calibri" pitchFamily="34" charset="0"/>
            </a:endParaRPr>
          </a:p>
          <a:p>
            <a:pPr algn="ctr" fontAlgn="ctr"/>
            <a:r>
              <a:rPr lang="it-IT" sz="2000" b="1" dirty="0">
                <a:solidFill>
                  <a:srgbClr val="FF0000"/>
                </a:solidFill>
                <a:latin typeface="Calibri" pitchFamily="34" charset="0"/>
              </a:rPr>
              <a:t>Totale </a:t>
            </a:r>
            <a:r>
              <a:rPr lang="it-IT" sz="2000" b="1" dirty="0" smtClean="0">
                <a:solidFill>
                  <a:srgbClr val="FF0000"/>
                </a:solidFill>
                <a:latin typeface="Calibri" pitchFamily="34" charset="0"/>
              </a:rPr>
              <a:t>premi annui comprese le franchigie: 	48.755.203,00 </a:t>
            </a:r>
            <a:r>
              <a:rPr lang="it-IT" sz="2000" b="1" dirty="0">
                <a:solidFill>
                  <a:srgbClr val="FF0000"/>
                </a:solidFill>
                <a:latin typeface="Calibri" pitchFamily="34" charset="0"/>
              </a:rPr>
              <a:t>€ </a:t>
            </a:r>
          </a:p>
          <a:p>
            <a:pPr algn="ctr" fontAlgn="ctr"/>
            <a:endParaRPr lang="it-IT" sz="2000" dirty="0">
              <a:latin typeface="Calibri" pitchFamily="34" charset="0"/>
            </a:endParaRPr>
          </a:p>
          <a:p>
            <a:pPr algn="ctr"/>
            <a:endParaRPr lang="it-IT" sz="2000" dirty="0" smtClean="0">
              <a:latin typeface="Calibri" pitchFamily="34" charset="0"/>
            </a:endParaRPr>
          </a:p>
          <a:p>
            <a:pPr algn="ctr"/>
            <a:endParaRPr lang="it-IT" sz="2000" dirty="0">
              <a:latin typeface="Calibri" pitchFamily="34" charset="0"/>
            </a:endParaRPr>
          </a:p>
          <a:p>
            <a:pPr algn="ctr"/>
            <a:r>
              <a:rPr lang="it-IT" b="1" u="sng" dirty="0">
                <a:solidFill>
                  <a:srgbClr val="000054"/>
                </a:solidFill>
                <a:latin typeface="Calibri" pitchFamily="34" charset="0"/>
              </a:rPr>
              <a:t>Importi liquidati RCT/RCO 2007 - Regione Toscana </a:t>
            </a:r>
          </a:p>
          <a:p>
            <a:pPr algn="ctr"/>
            <a:r>
              <a:rPr lang="it-IT" sz="2000" b="1" u="sng" dirty="0" smtClean="0">
                <a:solidFill>
                  <a:srgbClr val="000054"/>
                </a:solidFill>
                <a:latin typeface="Calibri" pitchFamily="34" charset="0"/>
              </a:rPr>
              <a:t>al 30.10.2012</a:t>
            </a:r>
          </a:p>
          <a:p>
            <a:pPr algn="ctr"/>
            <a:endParaRPr lang="it-IT" sz="2000" b="1" u="sng" dirty="0">
              <a:solidFill>
                <a:srgbClr val="000054"/>
              </a:solidFill>
              <a:latin typeface="Calibri" pitchFamily="34" charset="0"/>
            </a:endParaRPr>
          </a:p>
          <a:p>
            <a:pPr algn="ctr" fontAlgn="ctr"/>
            <a:r>
              <a:rPr lang="it-IT" sz="2000" b="1" dirty="0" smtClean="0">
                <a:solidFill>
                  <a:srgbClr val="FF0000"/>
                </a:solidFill>
                <a:latin typeface="Calibri" pitchFamily="34" charset="0"/>
              </a:rPr>
              <a:t>Totale: 		20.944.177,88 €</a:t>
            </a:r>
          </a:p>
          <a:p>
            <a:pPr algn="ctr" fontAlgn="ctr"/>
            <a:endParaRPr lang="it-IT" sz="2000" b="1" dirty="0">
              <a:solidFill>
                <a:srgbClr val="FF0000"/>
              </a:solidFill>
              <a:latin typeface="Calibri" pitchFamily="34" charset="0"/>
            </a:endParaRPr>
          </a:p>
          <a:p>
            <a:pPr algn="ctr" fontAlgn="ctr"/>
            <a:r>
              <a:rPr lang="it-IT" b="1" u="sng" dirty="0">
                <a:solidFill>
                  <a:srgbClr val="000054"/>
                </a:solidFill>
                <a:latin typeface="Calibri" pitchFamily="34" charset="0"/>
              </a:rPr>
              <a:t>Attualizzazione polizze RCT/RCO 2011 - RT</a:t>
            </a:r>
          </a:p>
          <a:p>
            <a:pPr algn="ctr" fontAlgn="ctr"/>
            <a:endParaRPr lang="it-IT" sz="2000" b="1" dirty="0">
              <a:solidFill>
                <a:srgbClr val="FF0000"/>
              </a:solidFill>
              <a:latin typeface="Calibri" pitchFamily="34" charset="0"/>
            </a:endParaRPr>
          </a:p>
          <a:p>
            <a:pPr algn="ctr" fontAlgn="ctr"/>
            <a:r>
              <a:rPr lang="it-IT" sz="2000" b="1" dirty="0">
                <a:solidFill>
                  <a:srgbClr val="FF0000"/>
                </a:solidFill>
                <a:latin typeface="Calibri" pitchFamily="34" charset="0"/>
              </a:rPr>
              <a:t>Totale </a:t>
            </a:r>
            <a:r>
              <a:rPr lang="it-IT" sz="2000" b="1" dirty="0" smtClean="0">
                <a:solidFill>
                  <a:srgbClr val="FF0000"/>
                </a:solidFill>
                <a:latin typeface="Calibri" pitchFamily="34" charset="0"/>
              </a:rPr>
              <a:t>premi: 	80.000.000,00 </a:t>
            </a:r>
            <a:r>
              <a:rPr lang="it-IT" sz="2000" b="1" dirty="0">
                <a:solidFill>
                  <a:srgbClr val="FF0000"/>
                </a:solidFill>
                <a:latin typeface="Calibri" pitchFamily="34" charset="0"/>
              </a:rPr>
              <a:t>€ </a:t>
            </a:r>
            <a:r>
              <a:rPr lang="it-IT" sz="2000" b="1" dirty="0" err="1" smtClean="0">
                <a:solidFill>
                  <a:srgbClr val="FF0000"/>
                </a:solidFill>
                <a:latin typeface="Calibri" pitchFamily="34" charset="0"/>
              </a:rPr>
              <a:t>ca</a:t>
            </a:r>
            <a:endParaRPr lang="it-IT" sz="2000" b="1" dirty="0">
              <a:solidFill>
                <a:srgbClr val="FF0000"/>
              </a:solidFill>
              <a:latin typeface="Calibri" pitchFamily="34" charset="0"/>
            </a:endParaRPr>
          </a:p>
          <a:p>
            <a:pPr algn="ctr" fontAlgn="ctr"/>
            <a:r>
              <a:rPr lang="it-IT" sz="2000" b="1" dirty="0">
                <a:solidFill>
                  <a:srgbClr val="FF0000"/>
                </a:solidFill>
                <a:latin typeface="Calibri" pitchFamily="34" charset="0"/>
              </a:rPr>
              <a:t> 				+      	   			 </a:t>
            </a:r>
          </a:p>
          <a:p>
            <a:pPr algn="ctr" fontAlgn="ctr"/>
            <a:r>
              <a:rPr lang="it-IT" sz="2000" b="1" dirty="0" smtClean="0">
                <a:solidFill>
                  <a:srgbClr val="FF0000"/>
                </a:solidFill>
                <a:latin typeface="Calibri" pitchFamily="34" charset="0"/>
              </a:rPr>
              <a:t>Franchigia: 	20.000.000,00 </a:t>
            </a:r>
            <a:r>
              <a:rPr lang="it-IT" sz="2000" b="1" dirty="0">
                <a:solidFill>
                  <a:srgbClr val="FF0000"/>
                </a:solidFill>
                <a:latin typeface="Calibri" pitchFamily="34" charset="0"/>
              </a:rPr>
              <a:t>€ </a:t>
            </a:r>
          </a:p>
          <a:p>
            <a:pPr algn="ctr" fontAlgn="ctr"/>
            <a:endParaRPr lang="it-IT" sz="20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562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asellaDiTesto 3"/>
          <p:cNvSpPr txBox="1">
            <a:spLocks noChangeArrowheads="1"/>
          </p:cNvSpPr>
          <p:nvPr/>
        </p:nvSpPr>
        <p:spPr bwMode="auto">
          <a:xfrm>
            <a:off x="1403350" y="6381750"/>
            <a:ext cx="6840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endParaRPr lang="it-IT" altLang="it-IT" smtClean="0">
              <a:solidFill>
                <a:srgbClr val="008C56"/>
              </a:solidFill>
            </a:endParaRPr>
          </a:p>
        </p:txBody>
      </p:sp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Gestione </a:t>
            </a:r>
            <a:r>
              <a:rPr lang="it-IT" dirty="0" smtClean="0">
                <a:solidFill>
                  <a:srgbClr val="FFFFFF"/>
                </a:solidFill>
              </a:rPr>
              <a:t>diretta </a:t>
            </a:r>
            <a:r>
              <a:rPr lang="it-IT" dirty="0">
                <a:solidFill>
                  <a:srgbClr val="FFFFFF"/>
                </a:solidFill>
              </a:rPr>
              <a:t>sinistri</a:t>
            </a:r>
            <a:endParaRPr lang="it-IT" dirty="0" smtClean="0">
              <a:solidFill>
                <a:srgbClr val="FFFFFF"/>
              </a:solidFill>
            </a:endParaRPr>
          </a:p>
        </p:txBody>
      </p:sp>
      <p:graphicFrame>
        <p:nvGraphicFramePr>
          <p:cNvPr id="5" name="Segnaposto contenuto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002005253"/>
              </p:ext>
            </p:extLst>
          </p:nvPr>
        </p:nvGraphicFramePr>
        <p:xfrm>
          <a:off x="374849" y="1412776"/>
          <a:ext cx="8373615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21562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asellaDiTesto 3"/>
          <p:cNvSpPr txBox="1">
            <a:spLocks noChangeArrowheads="1"/>
          </p:cNvSpPr>
          <p:nvPr/>
        </p:nvSpPr>
        <p:spPr bwMode="auto">
          <a:xfrm>
            <a:off x="1403350" y="6381750"/>
            <a:ext cx="6840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endParaRPr lang="it-IT" altLang="it-IT" smtClean="0">
              <a:solidFill>
                <a:srgbClr val="008C56"/>
              </a:solidFill>
            </a:endParaRPr>
          </a:p>
        </p:txBody>
      </p:sp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>
                <a:solidFill>
                  <a:srgbClr val="FFFFFF"/>
                </a:solidFill>
              </a:rPr>
              <a:t>Comitati Gestione Sinistri</a:t>
            </a:r>
            <a:endParaRPr lang="it-IT" dirty="0" smtClean="0">
              <a:solidFill>
                <a:srgbClr val="FFFFFF"/>
              </a:solidFill>
            </a:endParaRPr>
          </a:p>
        </p:txBody>
      </p:sp>
      <p:pic>
        <p:nvPicPr>
          <p:cNvPr id="5" name="Picture 2" descr="Servizio sanitario della Toscana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45" y="1268760"/>
            <a:ext cx="4622479" cy="51136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141" y="2180071"/>
            <a:ext cx="1477971" cy="588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931" y="4509120"/>
            <a:ext cx="2080245" cy="793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3" y="2876605"/>
            <a:ext cx="1073473" cy="6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tangolo 9"/>
          <p:cNvSpPr>
            <a:spLocks noChangeArrowheads="1"/>
          </p:cNvSpPr>
          <p:nvPr/>
        </p:nvSpPr>
        <p:spPr bwMode="auto">
          <a:xfrm>
            <a:off x="4283968" y="1726679"/>
            <a:ext cx="47244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763" indent="-4763" algn="r"/>
            <a:r>
              <a:rPr lang="it-IT" sz="2400" dirty="0" smtClean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Comitato </a:t>
            </a:r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Gestione Sinistri </a:t>
            </a:r>
          </a:p>
          <a:p>
            <a:pPr marL="4763" indent="-4763" algn="r"/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(CGS)</a:t>
            </a:r>
          </a:p>
          <a:p>
            <a:pPr marL="4763" indent="-4763" algn="r"/>
            <a:endParaRPr lang="it-IT" sz="2400" dirty="0">
              <a:solidFill>
                <a:srgbClr val="232754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4763" indent="-4763" algn="r"/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Medicina Legale</a:t>
            </a:r>
          </a:p>
          <a:p>
            <a:pPr marL="4763" indent="-4763" algn="r"/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	Affari Generali/Legali </a:t>
            </a:r>
          </a:p>
          <a:p>
            <a:pPr marL="4763" indent="-4763" algn="r"/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	Direzione Sanitaria</a:t>
            </a:r>
          </a:p>
          <a:p>
            <a:pPr marL="4763" indent="-4763" algn="r"/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	Rischio Clinico</a:t>
            </a:r>
          </a:p>
          <a:p>
            <a:pPr marL="4763" indent="-4763" algn="r"/>
            <a:endParaRPr lang="it-IT" sz="2400" dirty="0">
              <a:solidFill>
                <a:srgbClr val="000000"/>
              </a:solidFill>
              <a:latin typeface="Calibri" pitchFamily="34" charset="0"/>
            </a:endParaRPr>
          </a:p>
          <a:p>
            <a:pPr marL="4763" indent="-4763" algn="r"/>
            <a:endParaRPr lang="it-IT" sz="2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96952"/>
            <a:ext cx="1407329" cy="73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06105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asellaDiTesto 3"/>
          <p:cNvSpPr txBox="1">
            <a:spLocks noChangeArrowheads="1"/>
          </p:cNvSpPr>
          <p:nvPr/>
        </p:nvSpPr>
        <p:spPr bwMode="auto">
          <a:xfrm>
            <a:off x="1403350" y="6381750"/>
            <a:ext cx="6840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endParaRPr lang="it-IT" altLang="it-IT" smtClean="0">
              <a:solidFill>
                <a:srgbClr val="008C56"/>
              </a:solidFill>
            </a:endParaRPr>
          </a:p>
        </p:txBody>
      </p:sp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 smtClean="0">
                <a:solidFill>
                  <a:srgbClr val="FFFFFF"/>
                </a:solidFill>
              </a:rPr>
              <a:t>Numero complessivo sinistri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63522"/>
            <a:ext cx="9144000" cy="4229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ttangolo 7"/>
          <p:cNvSpPr/>
          <p:nvPr/>
        </p:nvSpPr>
        <p:spPr>
          <a:xfrm>
            <a:off x="785786" y="5733256"/>
            <a:ext cx="7572428" cy="928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rgbClr val="23275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 dati sul numero di richieste di risarcimento pervenute alle Aziende Sanitarie pubbliche toscane dal 2010 al 2020 mostrano una tendenza decrescente</a:t>
            </a:r>
          </a:p>
        </p:txBody>
      </p:sp>
    </p:spTree>
    <p:extLst>
      <p:ext uri="{BB962C8B-B14F-4D97-AF65-F5344CB8AC3E}">
        <p14:creationId xmlns="" xmlns:p14="http://schemas.microsoft.com/office/powerpoint/2010/main" val="259602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asellaDiTesto 3"/>
          <p:cNvSpPr txBox="1">
            <a:spLocks noChangeArrowheads="1"/>
          </p:cNvSpPr>
          <p:nvPr/>
        </p:nvSpPr>
        <p:spPr bwMode="auto">
          <a:xfrm>
            <a:off x="1403350" y="6381750"/>
            <a:ext cx="6840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endParaRPr lang="it-IT" altLang="it-IT" smtClean="0">
              <a:solidFill>
                <a:srgbClr val="008C56"/>
              </a:solidFill>
            </a:endParaRPr>
          </a:p>
        </p:txBody>
      </p:sp>
      <p:sp>
        <p:nvSpPr>
          <p:cNvPr id="86020" name="CasellaDiTesto 2"/>
          <p:cNvSpPr txBox="1">
            <a:spLocks noChangeArrowheads="1"/>
          </p:cNvSpPr>
          <p:nvPr/>
        </p:nvSpPr>
        <p:spPr bwMode="auto">
          <a:xfrm>
            <a:off x="1979613" y="260350"/>
            <a:ext cx="55451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dirty="0" smtClean="0">
                <a:solidFill>
                  <a:srgbClr val="FFFFFF"/>
                </a:solidFill>
              </a:rPr>
              <a:t>Importi </a:t>
            </a:r>
            <a:r>
              <a:rPr lang="it-IT" dirty="0">
                <a:solidFill>
                  <a:srgbClr val="FFFFFF"/>
                </a:solidFill>
              </a:rPr>
              <a:t>complessivi liquidati</a:t>
            </a:r>
            <a:endParaRPr lang="it-IT" dirty="0" smtClean="0">
              <a:solidFill>
                <a:srgbClr val="FFFFFF"/>
              </a:solidFill>
            </a:endParaRP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543885626"/>
              </p:ext>
            </p:extLst>
          </p:nvPr>
        </p:nvGraphicFramePr>
        <p:xfrm>
          <a:off x="556616" y="1124744"/>
          <a:ext cx="8047831" cy="4930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29385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9565</TotalTime>
  <Words>602</Words>
  <Application>Microsoft Office PowerPoint</Application>
  <PresentationFormat>Presentazione su schermo (4:3)</PresentationFormat>
  <Paragraphs>179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20</vt:i4>
      </vt:variant>
    </vt:vector>
  </HeadingPairs>
  <TitlesOfParts>
    <vt:vector size="22" baseType="lpstr">
      <vt:lpstr>Personalizza struttura</vt:lpstr>
      <vt:lpstr>4_Struttura predefinita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Hewlett-Packard Company</dc:creator>
  <cp:lastModifiedBy>aou</cp:lastModifiedBy>
  <cp:revision>166</cp:revision>
  <cp:lastPrinted>2022-01-20T10:20:37Z</cp:lastPrinted>
  <dcterms:created xsi:type="dcterms:W3CDTF">2019-09-16T11:28:33Z</dcterms:created>
  <dcterms:modified xsi:type="dcterms:W3CDTF">2022-02-16T08:32:23Z</dcterms:modified>
</cp:coreProperties>
</file>