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3" r:id="rId4"/>
  </p:sldMasterIdLst>
  <p:notesMasterIdLst>
    <p:notesMasterId r:id="rId29"/>
  </p:notesMasterIdLst>
  <p:handoutMasterIdLst>
    <p:handoutMasterId r:id="rId30"/>
  </p:handoutMasterIdLst>
  <p:sldIdLst>
    <p:sldId id="334" r:id="rId5"/>
    <p:sldId id="470" r:id="rId6"/>
    <p:sldId id="503" r:id="rId7"/>
    <p:sldId id="504" r:id="rId8"/>
    <p:sldId id="505" r:id="rId9"/>
    <p:sldId id="506" r:id="rId10"/>
    <p:sldId id="507" r:id="rId11"/>
    <p:sldId id="508" r:id="rId12"/>
    <p:sldId id="509" r:id="rId13"/>
    <p:sldId id="510" r:id="rId14"/>
    <p:sldId id="512" r:id="rId15"/>
    <p:sldId id="511" r:id="rId16"/>
    <p:sldId id="513" r:id="rId17"/>
    <p:sldId id="514" r:id="rId18"/>
    <p:sldId id="525" r:id="rId19"/>
    <p:sldId id="515" r:id="rId20"/>
    <p:sldId id="518" r:id="rId21"/>
    <p:sldId id="519" r:id="rId22"/>
    <p:sldId id="520" r:id="rId23"/>
    <p:sldId id="524" r:id="rId24"/>
    <p:sldId id="521" r:id="rId25"/>
    <p:sldId id="522" r:id="rId26"/>
    <p:sldId id="523" r:id="rId27"/>
    <p:sldId id="493" r:id="rId28"/>
  </p:sldIdLst>
  <p:sldSz cx="9144000" cy="6858000" type="screen4x3"/>
  <p:notesSz cx="6797675" cy="9926638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nna D aria (IVASS)" initials="" lastIdx="23" clrIdx="0"/>
  <p:cmAuthor id="2" name="Utente sconosciuto1" initials="Utente sconosciuto1" lastIdx="1" clrIdx="1"/>
  <p:cmAuthor id="3" name="Leandro Daurizio (IVASS)" initials="LD(" lastIdx="1" clrIdx="2">
    <p:extLst>
      <p:ext uri="{19B8F6BF-5375-455C-9EA6-DF929625EA0E}">
        <p15:presenceInfo xmlns:p15="http://schemas.microsoft.com/office/powerpoint/2012/main" userId="S-1-5-21-402527280-1485993379-934288641-1762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E3FA"/>
    <a:srgbClr val="57E64C"/>
    <a:srgbClr val="90EF89"/>
    <a:srgbClr val="D5D5FF"/>
    <a:srgbClr val="FF99FF"/>
    <a:srgbClr val="FF00FF"/>
    <a:srgbClr val="000066"/>
    <a:srgbClr val="000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7" autoAdjust="0"/>
    <p:restoredTop sz="88613" autoAdjust="0"/>
  </p:normalViewPr>
  <p:slideViewPr>
    <p:cSldViewPr>
      <p:cViewPr varScale="1">
        <p:scale>
          <a:sx n="111" d="100"/>
          <a:sy n="111" d="100"/>
        </p:scale>
        <p:origin x="145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60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3" Type="http://schemas.openxmlformats.org/officeDocument/2006/relationships/slide" Target="slides/slide3.xml"/><Relationship Id="rId21" Type="http://schemas.openxmlformats.org/officeDocument/2006/relationships/slide" Target="slides/slide21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24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42" tIns="46020" rIns="92042" bIns="46020" numCol="1" anchor="t" anchorCtr="0" compatLnSpc="1">
            <a:prstTxWarp prst="textNoShape">
              <a:avLst/>
            </a:prstTxWarp>
          </a:bodyPr>
          <a:lstStyle>
            <a:lvl1pPr defTabSz="920631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42" tIns="46020" rIns="92042" bIns="46020" numCol="1" anchor="t" anchorCtr="0" compatLnSpc="1">
            <a:prstTxWarp prst="textNoShape">
              <a:avLst/>
            </a:prstTxWarp>
          </a:bodyPr>
          <a:lstStyle>
            <a:lvl1pPr algn="r" defTabSz="920631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42" tIns="46020" rIns="92042" bIns="46020" numCol="1" anchor="b" anchorCtr="0" compatLnSpc="1">
            <a:prstTxWarp prst="textNoShape">
              <a:avLst/>
            </a:prstTxWarp>
          </a:bodyPr>
          <a:lstStyle>
            <a:lvl1pPr defTabSz="920631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42" tIns="46020" rIns="92042" bIns="46020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5376E1B-8685-4FDA-BD96-053DED565E6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42" tIns="46020" rIns="92042" bIns="46020" numCol="1" anchor="t" anchorCtr="0" compatLnSpc="1">
            <a:prstTxWarp prst="textNoShape">
              <a:avLst/>
            </a:prstTxWarp>
          </a:bodyPr>
          <a:lstStyle>
            <a:lvl1pPr defTabSz="920631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1"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40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42" tIns="46020" rIns="92042" bIns="46020" numCol="1" anchor="t" anchorCtr="0" compatLnSpc="1">
            <a:prstTxWarp prst="textNoShape">
              <a:avLst/>
            </a:prstTxWarp>
          </a:bodyPr>
          <a:lstStyle>
            <a:lvl1pPr algn="r" defTabSz="920631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1"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66763"/>
            <a:ext cx="4900613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49800"/>
            <a:ext cx="4953000" cy="444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42" tIns="46020" rIns="92042" bIns="460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74975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42" tIns="46020" rIns="92042" bIns="46020" numCol="1" anchor="b" anchorCtr="0" compatLnSpc="1">
            <a:prstTxWarp prst="textNoShape">
              <a:avLst/>
            </a:prstTxWarp>
          </a:bodyPr>
          <a:lstStyle>
            <a:lvl1pPr defTabSz="920631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1"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42" tIns="46020" rIns="92042" bIns="46020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1"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2D1828-7619-4F1D-A48B-4022DE334F0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F67BE2D-D981-4410-A197-97EB692519B8}" type="slidenum">
              <a:rPr lang="it-IT" altLang="it-IT" sz="1300" smtClean="0">
                <a:latin typeface="Times New Roman" panose="02020603050405020304" pitchFamily="18" charset="0"/>
              </a:rPr>
              <a:pPr/>
              <a:t>1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6617935-B578-4F5E-BA40-8A8A756A7D28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1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7174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10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10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854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11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11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819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12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12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7134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13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13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5307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14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14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7254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15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15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6686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DA04E3E-E321-43F6-8D8E-325626301124}" type="slidenum">
              <a:rPr lang="it-IT" altLang="it-IT" sz="130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16</a:t>
            </a:fld>
            <a:endParaRPr lang="it-IT" altLang="it-IT" sz="13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None/>
            </a:pPr>
            <a:fld id="{66C0527D-F3B6-46DF-88AD-71D3E5539381}" type="slidenum">
              <a:rPr kumimoji="1" lang="it-IT" altLang="it-IT" sz="13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None/>
              </a:pPr>
              <a:t>16</a:t>
            </a:fld>
            <a:endParaRPr kumimoji="1" lang="it-IT" altLang="it-IT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5018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9047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DA04E3E-E321-43F6-8D8E-325626301124}" type="slidenum">
              <a:rPr lang="it-IT" altLang="it-IT" sz="130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17</a:t>
            </a:fld>
            <a:endParaRPr lang="it-IT" altLang="it-IT" sz="13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None/>
            </a:pPr>
            <a:fld id="{66C0527D-F3B6-46DF-88AD-71D3E5539381}" type="slidenum">
              <a:rPr kumimoji="1" lang="it-IT" altLang="it-IT" sz="13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None/>
              </a:pPr>
              <a:t>17</a:t>
            </a:fld>
            <a:endParaRPr kumimoji="1" lang="it-IT" altLang="it-IT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5018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434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18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18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6619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DA04E3E-E321-43F6-8D8E-325626301124}" type="slidenum">
              <a:rPr lang="it-IT" altLang="it-IT" sz="130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19</a:t>
            </a:fld>
            <a:endParaRPr lang="it-IT" altLang="it-IT" sz="13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None/>
            </a:pPr>
            <a:fld id="{66C0527D-F3B6-46DF-88AD-71D3E5539381}" type="slidenum">
              <a:rPr kumimoji="1" lang="it-IT" altLang="it-IT" sz="13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None/>
              </a:pPr>
              <a:t>19</a:t>
            </a:fld>
            <a:endParaRPr kumimoji="1" lang="it-IT" altLang="it-IT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5018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191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2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2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DA04E3E-E321-43F6-8D8E-325626301124}" type="slidenum">
              <a:rPr lang="it-IT" altLang="it-IT" sz="130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20</a:t>
            </a:fld>
            <a:endParaRPr lang="it-IT" altLang="it-IT" sz="13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None/>
            </a:pPr>
            <a:fld id="{66C0527D-F3B6-46DF-88AD-71D3E5539381}" type="slidenum">
              <a:rPr kumimoji="1" lang="it-IT" altLang="it-IT" sz="13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None/>
              </a:pPr>
              <a:t>20</a:t>
            </a:fld>
            <a:endParaRPr kumimoji="1" lang="it-IT" altLang="it-IT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5018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9496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21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21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0756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22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22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6567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DA04E3E-E321-43F6-8D8E-325626301124}" type="slidenum">
              <a:rPr lang="it-IT" altLang="it-IT" sz="130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23</a:t>
            </a:fld>
            <a:endParaRPr lang="it-IT" altLang="it-IT" sz="13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None/>
            </a:pPr>
            <a:fld id="{66C0527D-F3B6-46DF-88AD-71D3E5539381}" type="slidenum">
              <a:rPr kumimoji="1" lang="it-IT" altLang="it-IT" sz="13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rgbClr val="000000"/>
                </a:buClr>
                <a:buSzPct val="75000"/>
                <a:buFont typeface="Wingdings" panose="05000000000000000000" pitchFamily="2" charset="2"/>
                <a:buNone/>
              </a:pPr>
              <a:t>23</a:t>
            </a:fld>
            <a:endParaRPr kumimoji="1" lang="it-IT" altLang="it-IT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5018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3277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24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24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606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3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3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96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4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4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909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5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5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64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6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6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237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7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7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304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8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8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0447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0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A861B0-6AFE-42B0-B3B8-DA102808146B}" type="slidenum">
              <a:rPr lang="it-IT" altLang="it-IT" sz="1300" smtClean="0">
                <a:latin typeface="Times New Roman" panose="02020603050405020304" pitchFamily="18" charset="0"/>
              </a:rPr>
              <a:pPr/>
              <a:t>9</a:t>
            </a:fld>
            <a:endParaRPr lang="it-IT" altLang="it-IT" sz="130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9423400"/>
            <a:ext cx="28940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 anchor="b"/>
          <a:lstStyle>
            <a:lvl1pPr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61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615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fld id="{82F2AC08-C4F9-4D85-B326-BD8BB971FEE4}" type="slidenum">
              <a:rPr kumimoji="1" lang="it-IT" altLang="it-IT" sz="1300">
                <a:latin typeface="Times New Roman" panose="02020603050405020304" pitchFamily="18" charset="0"/>
              </a:rPr>
              <a:pPr algn="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</a:pPr>
              <a:t>9</a:t>
            </a:fld>
            <a:endParaRPr kumimoji="1"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548188"/>
            <a:ext cx="4984750" cy="4468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4" tIns="45854" rIns="91704" bIns="45854"/>
          <a:lstStyle/>
          <a:p>
            <a:pPr eaLnBrk="1" hangingPunct="1"/>
            <a:endParaRPr lang="en-US" altLang="it-IT" smtClean="0">
              <a:latin typeface="Times New Roman" panose="02020603050405020304" pitchFamily="18" charset="0"/>
            </a:endParaRPr>
          </a:p>
        </p:txBody>
      </p:sp>
      <p:sp>
        <p:nvSpPr>
          <p:cNvPr id="9222" name="Segnaposto piè di pagina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9163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 sz="130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197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  <a:defRPr/>
              </a:pPr>
              <a:endParaRPr lang="it-IT">
                <a:latin typeface="Times New Roman" charset="0"/>
              </a:endParaRPr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" name="Line 7"/>
          <p:cNvSpPr>
            <a:spLocks noChangeShapeType="1"/>
          </p:cNvSpPr>
          <p:nvPr userDrawn="1"/>
        </p:nvSpPr>
        <p:spPr bwMode="auto">
          <a:xfrm>
            <a:off x="488950" y="6215063"/>
            <a:ext cx="8207375" cy="0"/>
          </a:xfrm>
          <a:prstGeom prst="line">
            <a:avLst/>
          </a:prstGeom>
          <a:noFill/>
          <a:ln w="6350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  <a:defRPr/>
            </a:pPr>
            <a:endParaRPr lang="it-IT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1" sz="1100" b="1" i="0">
                <a:solidFill>
                  <a:schemeClr val="tx1">
                    <a:lumMod val="75000"/>
                  </a:schemeClr>
                </a:solidFill>
                <a:latin typeface="Arial" pitchFamily="34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F5B0C5A-B74C-4A0C-A152-4085D07A4D96}" type="slidenum">
              <a:rPr lang="it-IT" altLang="it-IT"/>
              <a:pPr lvl="1"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93491243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488950" y="6215063"/>
            <a:ext cx="8207375" cy="0"/>
          </a:xfrm>
          <a:prstGeom prst="line">
            <a:avLst/>
          </a:prstGeom>
          <a:noFill/>
          <a:ln w="63500">
            <a:solidFill>
              <a:srgbClr val="A5002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488950" y="6215063"/>
            <a:ext cx="8207375" cy="0"/>
          </a:xfrm>
          <a:prstGeom prst="line">
            <a:avLst/>
          </a:prstGeom>
          <a:noFill/>
          <a:ln w="6350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  <a:defRPr/>
            </a:pPr>
            <a:endParaRPr lang="it-IT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2500313" y="6215063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sz="1100" b="1" dirty="0" smtClean="0">
              <a:solidFill>
                <a:srgbClr val="000073"/>
              </a:solidFill>
              <a:cs typeface="Arial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r>
              <a:rPr lang="it-IT" smtClean="0"/>
              <a:t>Fare clic per modificare lo stile del titolo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mtClean="0"/>
            </a:lvl1pPr>
          </a:lstStyle>
          <a:p>
            <a:r>
              <a:rPr lang="it-IT" dirty="0" smtClean="0"/>
              <a:t>Fare clic per modificare lo stile del sottotitolo dello schema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  <a:defRPr sz="1400"/>
            </a:lvl1pPr>
          </a:lstStyle>
          <a:p>
            <a:pPr>
              <a:defRPr/>
            </a:pPr>
            <a:fld id="{6226636D-16E2-4AF0-9F04-BCD75C04196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10826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lo stile del titolo dello schema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  <a:defRPr kumimoji="0" sz="140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43188" y="6143625"/>
            <a:ext cx="42672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  <a:defRPr kumimoji="0" sz="1100" b="1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2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  <a:defRPr sz="1400">
                <a:latin typeface="Times New Roman" panose="02020603050405020304" pitchFamily="18" charset="0"/>
              </a:defRPr>
            </a:lvl2pPr>
          </a:lstStyle>
          <a:p>
            <a:pPr lvl="1">
              <a:defRPr/>
            </a:pPr>
            <a:fld id="{50CF9D79-BF53-4FCE-80C8-B2F349A5B747}" type="slidenum">
              <a:rPr lang="it-IT" altLang="it-IT"/>
              <a:pPr lvl="1">
                <a:defRPr/>
              </a:pPr>
              <a:t>‹N›</a:t>
            </a:fld>
            <a:endParaRPr lang="it-IT" altLang="it-IT"/>
          </a:p>
        </p:txBody>
      </p:sp>
      <p:sp>
        <p:nvSpPr>
          <p:cNvPr id="7" name="Line 7"/>
          <p:cNvSpPr>
            <a:spLocks noChangeShapeType="1"/>
          </p:cNvSpPr>
          <p:nvPr userDrawn="1"/>
        </p:nvSpPr>
        <p:spPr bwMode="auto">
          <a:xfrm>
            <a:off x="488950" y="6215063"/>
            <a:ext cx="8207375" cy="0"/>
          </a:xfrm>
          <a:prstGeom prst="line">
            <a:avLst/>
          </a:prstGeom>
          <a:noFill/>
          <a:ln w="6350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  <a:defRPr/>
            </a:pPr>
            <a:endParaRPr lang="it-IT">
              <a:solidFill>
                <a:schemeClr val="bg1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85" r:id="rId1"/>
    <p:sldLayoutId id="2147485386" r:id="rId2"/>
  </p:sldLayoutIdLst>
  <p:transition>
    <p:cut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anose="05000000000000000000" pitchFamily="2" charset="2"/>
        <a:buChar char="l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cid:image001.png@01D2549A.E7044840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3.xml"/><Relationship Id="rId4" Type="http://schemas.openxmlformats.org/officeDocument/2006/relationships/image" Target="cid:image001.png@01D2549A.E704484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cid:image001.png@01D2549A.E704484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vass.it/pubblicazioni-e-statistiche/statistiche/bollettino-statistico/2021/n_11_2021/bollettino_rc_sanitaria.pdf" TargetMode="External"/><Relationship Id="rId4" Type="http://schemas.openxmlformats.org/officeDocument/2006/relationships/image" Target="cid:image001.png@01D2549A.E7044840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2549A.E7044840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2549A.E704484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9.xml"/><Relationship Id="rId4" Type="http://schemas.openxmlformats.org/officeDocument/2006/relationships/slide" Target="slide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2549A.E7044840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magine 14" descr="ivass-marchio rid-2016-blu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358775"/>
            <a:ext cx="28432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1" name="Connettore 1 10"/>
          <p:cNvCxnSpPr/>
          <p:nvPr/>
        </p:nvCxnSpPr>
        <p:spPr bwMode="auto">
          <a:xfrm>
            <a:off x="395288" y="404813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395288" y="1125538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7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2438" y="1784350"/>
            <a:ext cx="2570162" cy="3708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51" name="Gruppo 1"/>
          <p:cNvGrpSpPr>
            <a:grpSpLocks/>
          </p:cNvGrpSpPr>
          <p:nvPr/>
        </p:nvGrpSpPr>
        <p:grpSpPr bwMode="auto">
          <a:xfrm>
            <a:off x="3203575" y="1316772"/>
            <a:ext cx="5632450" cy="4199791"/>
            <a:chOff x="3074988" y="1509998"/>
            <a:chExt cx="5761037" cy="4439282"/>
          </a:xfrm>
        </p:grpSpPr>
        <p:sp>
          <p:nvSpPr>
            <p:cNvPr id="8" name="Rectangle 10"/>
            <p:cNvSpPr txBox="1">
              <a:spLocks noChangeArrowheads="1"/>
            </p:cNvSpPr>
            <p:nvPr/>
          </p:nvSpPr>
          <p:spPr bwMode="auto">
            <a:xfrm>
              <a:off x="3074988" y="1989138"/>
              <a:ext cx="5761037" cy="3960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1" hangingPunct="1">
                <a:lnSpc>
                  <a:spcPct val="130000"/>
                </a:lnSpc>
                <a:buFont typeface="Wingdings" panose="05000000000000000000" pitchFamily="2" charset="2"/>
                <a:buNone/>
                <a:defRPr/>
              </a:pPr>
              <a:endParaRPr lang="it-IT" sz="32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en-GB" sz="2400" b="1" dirty="0">
                  <a:latin typeface="Arial" charset="0"/>
                </a:rPr>
                <a:t>		</a:t>
              </a:r>
              <a:endParaRPr lang="it-IT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  <a:p>
              <a:endParaRPr lang="it-IT" dirty="0"/>
            </a:p>
            <a:p>
              <a:pPr algn="ctr"/>
              <a:r>
                <a:rPr lang="it-IT" dirty="0"/>
                <a:t> </a:t>
              </a:r>
              <a:r>
                <a:rPr lang="it-IT" dirty="0" smtClean="0"/>
                <a:t> </a:t>
              </a:r>
              <a:r>
                <a:rPr lang="it-IT" i="1" dirty="0" smtClean="0"/>
                <a:t>Ritenzione </a:t>
              </a:r>
              <a:r>
                <a:rPr lang="it-IT" i="1" dirty="0"/>
                <a:t>del rischio e responsabilità sanitaria. La prospettiva della Vigilanza </a:t>
              </a:r>
              <a:endParaRPr lang="it-IT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  <a:p>
              <a:pPr algn="ctr"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  <a:defRPr/>
              </a:pPr>
              <a:endParaRPr lang="it-IT" sz="18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  <a:p>
              <a:pPr algn="ctr"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it-IT" sz="1800" b="1" i="1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Leandro D’Aurizio</a:t>
              </a:r>
            </a:p>
            <a:p>
              <a:pPr algn="ctr"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it-IT" sz="1800" b="1" i="1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IVASS</a:t>
              </a:r>
              <a:endParaRPr lang="it-IT" sz="1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  <a:p>
              <a:pPr algn="ctr"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it-IT" i="1" dirty="0" smtClean="0"/>
                <a:t>Servizio </a:t>
              </a:r>
              <a:r>
                <a:rPr lang="it-IT" i="1" dirty="0"/>
                <a:t>Studi e Gestione Dati</a:t>
              </a:r>
              <a:endParaRPr lang="it-IT" sz="1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  <a:p>
              <a:pPr algn="ctr"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  <a:defRPr/>
              </a:pPr>
              <a:endParaRPr lang="it-IT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  <a:p>
              <a:pPr algn="ctr"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  <a:defRPr/>
              </a:pPr>
              <a:endParaRPr lang="it-IT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  <a:p>
              <a:pPr algn="ctr"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it-IT" b="1" i="1" dirty="0" smtClean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Roma 18 febbraio 2022</a:t>
              </a:r>
              <a:endParaRPr lang="it-IT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4106" name="CasellaDiTesto 1"/>
            <p:cNvSpPr txBox="1">
              <a:spLocks noChangeArrowheads="1"/>
            </p:cNvSpPr>
            <p:nvPr/>
          </p:nvSpPr>
          <p:spPr bwMode="auto">
            <a:xfrm>
              <a:off x="3222850" y="2114228"/>
              <a:ext cx="5295900" cy="624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itchFamily="2" charset="2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itchFamily="2" charset="2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itchFamily="2" charset="2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itchFamily="2" charset="2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defRPr/>
              </a:pPr>
              <a:r>
                <a:rPr lang="it-IT" altLang="it-IT" sz="18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“</a:t>
              </a:r>
              <a:r>
                <a:rPr lang="it-IT" altLang="it-IT" sz="1800" b="1" i="1" cap="small" dirty="0">
                  <a:solidFill>
                    <a:srgbClr val="C00000"/>
                  </a:solidFill>
                  <a:cs typeface="Arial" charset="0"/>
                </a:rPr>
                <a:t>Responsabilità sanitaria nella pandemia e tutele </a:t>
              </a:r>
              <a:r>
                <a:rPr lang="it-IT" altLang="it-IT" sz="1800" b="1" i="1" cap="small" dirty="0" smtClean="0">
                  <a:solidFill>
                    <a:srgbClr val="C00000"/>
                  </a:solidFill>
                  <a:cs typeface="Arial" charset="0"/>
                </a:rPr>
                <a:t>assicurative</a:t>
              </a:r>
              <a:r>
                <a:rPr lang="it-IT" altLang="it-IT" sz="18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”</a:t>
              </a:r>
            </a:p>
          </p:txBody>
        </p:sp>
        <p:sp>
          <p:nvSpPr>
            <p:cNvPr id="4107" name="CasellaDiTesto 1"/>
            <p:cNvSpPr txBox="1">
              <a:spLocks noChangeArrowheads="1"/>
            </p:cNvSpPr>
            <p:nvPr/>
          </p:nvSpPr>
          <p:spPr bwMode="auto">
            <a:xfrm>
              <a:off x="3148919" y="1509998"/>
              <a:ext cx="5295900" cy="624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buClr>
                  <a:srgbClr val="00CCFF"/>
                </a:buClr>
                <a:buSzPct val="65000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it-IT" altLang="it-IT" sz="1800" b="1" i="1" cap="small" dirty="0" smtClean="0">
                  <a:solidFill>
                    <a:srgbClr val="C00000"/>
                  </a:solidFill>
                  <a:cs typeface="Arial" charset="0"/>
                </a:rPr>
                <a:t>Convegno fondazione </a:t>
              </a:r>
              <a:r>
                <a:rPr lang="it-IT" altLang="it-IT" sz="1800" b="1" i="1" cap="small" dirty="0" err="1" smtClean="0">
                  <a:solidFill>
                    <a:srgbClr val="C00000"/>
                  </a:solidFill>
                  <a:cs typeface="Arial" charset="0"/>
                </a:rPr>
                <a:t>cesifin-alberto</a:t>
              </a:r>
              <a:r>
                <a:rPr lang="it-IT" altLang="it-IT" sz="1800" b="1" i="1" cap="small" dirty="0" smtClean="0">
                  <a:solidFill>
                    <a:srgbClr val="C00000"/>
                  </a:solidFill>
                  <a:cs typeface="Arial" charset="0"/>
                </a:rPr>
                <a:t> </a:t>
              </a:r>
              <a:r>
                <a:rPr lang="it-IT" altLang="it-IT" sz="1800" b="1" i="1" cap="small" dirty="0" err="1" smtClean="0">
                  <a:solidFill>
                    <a:srgbClr val="C00000"/>
                  </a:solidFill>
                  <a:cs typeface="Arial" charset="0"/>
                </a:rPr>
                <a:t>predieri</a:t>
              </a:r>
              <a:endParaRPr lang="it-IT" altLang="it-IT" sz="1800" b="1" i="1" cap="small" dirty="0" smtClean="0">
                <a:cs typeface="Arial" charset="0"/>
              </a:endParaRPr>
            </a:p>
          </p:txBody>
        </p:sp>
      </p:grpSp>
      <p:sp>
        <p:nvSpPr>
          <p:cNvPr id="615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8674F774-8418-4CF6-ABD3-976570DDCDA5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1</a:t>
            </a:fld>
            <a:endParaRPr lang="it-IT" altLang="it-IT" sz="140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magine 14" descr="ivass-marchio rid-2016-blu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358775"/>
            <a:ext cx="28432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1" name="Connettore 1 10"/>
          <p:cNvCxnSpPr/>
          <p:nvPr/>
        </p:nvCxnSpPr>
        <p:spPr bwMode="auto">
          <a:xfrm>
            <a:off x="395288" y="404813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395288" y="1125538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3" name="CasellaDiTesto 1"/>
          <p:cNvSpPr txBox="1">
            <a:spLocks noChangeArrowheads="1"/>
          </p:cNvSpPr>
          <p:nvPr/>
        </p:nvSpPr>
        <p:spPr bwMode="auto">
          <a:xfrm>
            <a:off x="3126311" y="469222"/>
            <a:ext cx="56299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1800" b="1" i="1" dirty="0" smtClean="0">
                <a:solidFill>
                  <a:srgbClr val="C00000"/>
                </a:solidFill>
              </a:rPr>
              <a:t>Aspetti critici della r.c. sanitaria per la vigilanza assicurativa e ruolo dell’IVASS</a:t>
            </a:r>
            <a:endParaRPr lang="it-IT" altLang="it-IT" sz="1800" b="1" i="1" dirty="0">
              <a:solidFill>
                <a:srgbClr val="C00000"/>
              </a:solidFill>
            </a:endParaRPr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10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123887" y="1169529"/>
            <a:ext cx="9020113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Rischio da inadeguata supervisione per presenza nel settore  di assicuratori esteri non vigilati dall’IVASS: </a:t>
            </a:r>
            <a:r>
              <a:rPr lang="it-IT" altLang="it-IT" sz="2200" i="1" dirty="0" smtClean="0">
                <a:hlinkClick r:id="rId5" action="ppaction://hlinksldjump"/>
              </a:rPr>
              <a:t>contenimento di questo rischio dal 2020</a:t>
            </a:r>
            <a:endParaRPr lang="it-IT" altLang="it-IT" sz="2200" i="1" dirty="0" smtClean="0"/>
          </a:p>
          <a:p>
            <a:pPr>
              <a:lnSpc>
                <a:spcPct val="150000"/>
              </a:lnSpc>
              <a:spcBef>
                <a:spcPts val="6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Necessità di garantire al paziente danneggiato tutele simili nei due regimi dell’assicurazione tradizionale e dell’auto-ritenzione, vigilati da istituzioni diverse con regole diverse</a:t>
            </a:r>
          </a:p>
          <a:p>
            <a:pPr>
              <a:lnSpc>
                <a:spcPct val="150000"/>
              </a:lnSpc>
              <a:spcBef>
                <a:spcPts val="6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Oggettiva difficoltà di regolamentare le riserve assicurative e i fondi di auto-ritenzione con criteri simili, per la diversità del business assicurativo rispetto a quello di produzione di servizi sanitari</a:t>
            </a:r>
            <a:endParaRPr lang="it-IT" altLang="it-IT" sz="2200" i="1" dirty="0"/>
          </a:p>
          <a:p>
            <a:pPr marL="0" indent="0"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919145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11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323529" y="76081"/>
            <a:ext cx="8044184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Rischio da </a:t>
            </a:r>
            <a:r>
              <a:rPr lang="it-IT" altLang="it-IT" sz="2200" i="1" dirty="0" smtClean="0">
                <a:hlinkClick r:id="rId3" action="ppaction://hlinksldjump"/>
              </a:rPr>
              <a:t>concentrazione</a:t>
            </a:r>
            <a:r>
              <a:rPr lang="it-IT" altLang="it-IT" sz="2200" i="1" dirty="0" smtClean="0"/>
              <a:t> del mercato: molto forte per le coperture assicurative delle strutture pubbliche, più contenuto per le strutture sanitarie private e per il personale sanitario, dove è maggiore la presenza di imprese italiane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None/>
            </a:pPr>
            <a:endParaRPr lang="it-IT" altLang="it-IT" sz="2200" i="1" dirty="0" smtClean="0"/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None/>
            </a:pPr>
            <a:endParaRPr lang="it-IT" altLang="it-IT" sz="2200" i="1" dirty="0"/>
          </a:p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endParaRPr lang="it-IT" altLang="it-IT" sz="2200" i="1" dirty="0" smtClean="0"/>
          </a:p>
        </p:txBody>
      </p:sp>
    </p:spTree>
    <p:extLst>
      <p:ext uri="{BB962C8B-B14F-4D97-AF65-F5344CB8AC3E}">
        <p14:creationId xmlns:p14="http://schemas.microsoft.com/office/powerpoint/2010/main" val="147539177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12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323529" y="76081"/>
            <a:ext cx="8044184" cy="726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Ruolo dell’IVASS</a:t>
            </a:r>
          </a:p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</a:pPr>
            <a:r>
              <a:rPr lang="it-IT" altLang="it-IT" sz="2200" i="1" dirty="0" smtClean="0"/>
              <a:t>supporto </a:t>
            </a:r>
            <a:r>
              <a:rPr lang="it-IT" altLang="it-IT" sz="2200" i="1" dirty="0"/>
              <a:t>tramite pareri tecnici</a:t>
            </a:r>
            <a:r>
              <a:rPr lang="it-IT" altLang="it-IT" sz="2200" i="1" dirty="0" smtClean="0"/>
              <a:t> ai ministeri responsabili della normativa secondaria</a:t>
            </a:r>
          </a:p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</a:pPr>
            <a:r>
              <a:rPr lang="it-IT" altLang="it-IT" sz="2200" i="1" dirty="0" smtClean="0"/>
              <a:t>vigilanza prudenziale delle compagnie con sede in Italia</a:t>
            </a:r>
          </a:p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</a:pPr>
            <a:r>
              <a:rPr lang="it-IT" altLang="it-IT" sz="2200" i="1" dirty="0" smtClean="0"/>
              <a:t>tutela dell’assicurato (per tutto il mercato), tramite gestione dei reclami e dell’Arbitro Assicurativo, di recente costituzione</a:t>
            </a:r>
            <a:endParaRPr lang="it-IT" altLang="it-IT" sz="2200" i="1" dirty="0"/>
          </a:p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</a:pPr>
            <a:r>
              <a:rPr lang="it-IT" altLang="it-IT" sz="2200" i="1" dirty="0" smtClean="0"/>
              <a:t>diffusione di informazione statistica e di analisi sul </a:t>
            </a:r>
            <a:r>
              <a:rPr lang="it-IT" altLang="it-IT" sz="2200" i="1" dirty="0" smtClean="0"/>
              <a:t>settore basate su un’indagine annuale sulle compagnie e su dati del Ministero della Salute per l’auto-ritenzione del rischio</a:t>
            </a:r>
            <a:endParaRPr lang="it-IT" altLang="it-IT" sz="2200" i="1" dirty="0"/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None/>
            </a:pPr>
            <a:endParaRPr lang="it-IT" altLang="it-IT" sz="2200" i="1" dirty="0" smtClean="0"/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None/>
            </a:pPr>
            <a:endParaRPr lang="it-IT" altLang="it-IT" sz="2200" i="1" dirty="0"/>
          </a:p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endParaRPr lang="it-IT" altLang="it-IT" sz="2200" i="1" dirty="0" smtClean="0"/>
          </a:p>
        </p:txBody>
      </p:sp>
    </p:spTree>
    <p:extLst>
      <p:ext uri="{BB962C8B-B14F-4D97-AF65-F5344CB8AC3E}">
        <p14:creationId xmlns:p14="http://schemas.microsoft.com/office/powerpoint/2010/main" val="9231793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magine 14" descr="ivass-marchio rid-2016-blu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358775"/>
            <a:ext cx="28432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1" name="Connettore 1 10"/>
          <p:cNvCxnSpPr/>
          <p:nvPr/>
        </p:nvCxnSpPr>
        <p:spPr bwMode="auto">
          <a:xfrm>
            <a:off x="395288" y="404813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395288" y="1125538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3" name="CasellaDiTesto 1"/>
          <p:cNvSpPr txBox="1">
            <a:spLocks noChangeArrowheads="1"/>
          </p:cNvSpPr>
          <p:nvPr/>
        </p:nvSpPr>
        <p:spPr bwMode="auto">
          <a:xfrm>
            <a:off x="3339229" y="476252"/>
            <a:ext cx="3454792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1800" b="1" i="1" dirty="0" smtClean="0">
                <a:solidFill>
                  <a:srgbClr val="C00000"/>
                </a:solidFill>
              </a:rPr>
              <a:t>Focus sui sinistri da Covid-19</a:t>
            </a:r>
            <a:endParaRPr lang="it-IT" altLang="it-IT" sz="1800" b="1" i="1" dirty="0">
              <a:solidFill>
                <a:srgbClr val="C00000"/>
              </a:solidFill>
            </a:endParaRPr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13</a:t>
            </a:fld>
            <a:endParaRPr lang="it-IT" altLang="it-IT" sz="1400" smtClean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363" y="1179514"/>
            <a:ext cx="8629029" cy="3493409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28647" y="4777426"/>
            <a:ext cx="815960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sz="2200" i="1" dirty="0"/>
              <a:t>2,5% delle denunce </a:t>
            </a:r>
            <a:r>
              <a:rPr lang="it-IT" sz="2200" i="1" dirty="0" smtClean="0"/>
              <a:t>dell’anno attribuibili al Covid-19 </a:t>
            </a:r>
            <a:endParaRPr lang="it-IT" sz="2200" i="1" dirty="0"/>
          </a:p>
          <a:p>
            <a:pPr marL="342900" indent="-342900">
              <a:spcBef>
                <a:spcPts val="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sz="2200" i="1" dirty="0" smtClean="0"/>
              <a:t>Effetto Covid-19 sulle </a:t>
            </a:r>
            <a:r>
              <a:rPr lang="it-IT" sz="2200" i="1" dirty="0" smtClean="0"/>
              <a:t>riserve dei sinistri denunciati nel 2020: </a:t>
            </a:r>
          </a:p>
          <a:p>
            <a:pPr>
              <a:spcBef>
                <a:spcPts val="0"/>
              </a:spcBef>
              <a:buClr>
                <a:srgbClr val="C00000"/>
              </a:buClr>
              <a:buSzPct val="100000"/>
            </a:pPr>
            <a:r>
              <a:rPr lang="it-IT" sz="2200" i="1" dirty="0" smtClean="0"/>
              <a:t>     2,9</a:t>
            </a:r>
            <a:r>
              <a:rPr lang="it-IT" sz="2200" i="1" dirty="0"/>
              <a:t>% dei sinistri riservati </a:t>
            </a:r>
            <a:r>
              <a:rPr lang="it-IT" sz="2200" i="1" dirty="0" smtClean="0"/>
              <a:t>(</a:t>
            </a:r>
            <a:r>
              <a:rPr lang="it-IT" sz="2200" i="1" dirty="0"/>
              <a:t>6,4% del </a:t>
            </a:r>
            <a:r>
              <a:rPr lang="it-IT" sz="2200" i="1" dirty="0" smtClean="0"/>
              <a:t>valore)  </a:t>
            </a:r>
            <a:endParaRPr lang="it-IT" sz="2200" i="1" dirty="0"/>
          </a:p>
        </p:txBody>
      </p:sp>
    </p:spTree>
    <p:extLst>
      <p:ext uri="{BB962C8B-B14F-4D97-AF65-F5344CB8AC3E}">
        <p14:creationId xmlns:p14="http://schemas.microsoft.com/office/powerpoint/2010/main" val="187283376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14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323529" y="76081"/>
            <a:ext cx="8044184" cy="537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Impatto effettivo al 2020 della pandemia contenuto, ma…</a:t>
            </a:r>
          </a:p>
        </p:txBody>
      </p:sp>
      <p:sp>
        <p:nvSpPr>
          <p:cNvPr id="3" name="Rettangolo 2"/>
          <p:cNvSpPr/>
          <p:nvPr/>
        </p:nvSpPr>
        <p:spPr>
          <a:xfrm>
            <a:off x="323529" y="669079"/>
            <a:ext cx="7828161" cy="1431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sz="2200" i="1" dirty="0"/>
              <a:t>gli effetti futuri potrebbero essere più ampi e riguardare anche le clausole </a:t>
            </a:r>
            <a:r>
              <a:rPr lang="it-IT" sz="2200" i="1" dirty="0" smtClean="0"/>
              <a:t>contrattuali </a:t>
            </a:r>
            <a:r>
              <a:rPr lang="it-IT" sz="1600" i="1" dirty="0" smtClean="0"/>
              <a:t>(clausole di esclusione o condizioni aggravanti per rischi pandemici) </a:t>
            </a:r>
            <a:endParaRPr lang="it-IT" sz="1600" i="1" dirty="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932" y="2063586"/>
            <a:ext cx="7688882" cy="412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1988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15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323529" y="76081"/>
            <a:ext cx="8044184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L’IVASS continuerà a monitorare l’impatto del Covid-19 anche nell’indagine di quest’anno: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/>
              <a:t> </a:t>
            </a:r>
            <a:r>
              <a:rPr lang="it-IT" altLang="it-IT" sz="2200" i="1" dirty="0" smtClean="0"/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/>
              <a:t> </a:t>
            </a:r>
            <a:r>
              <a:rPr lang="it-IT" altLang="it-IT" sz="2200" i="1" dirty="0" smtClean="0"/>
              <a:t>   dal punto di vista quantitativo (sviluppo di pagamenti 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/>
              <a:t> </a:t>
            </a:r>
            <a:r>
              <a:rPr lang="it-IT" altLang="it-IT" sz="2200" i="1" dirty="0" smtClean="0"/>
              <a:t>   riserve per le denunce 2020 e 2021)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endParaRPr lang="it-IT" altLang="it-IT" sz="2200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/>
              <a:t> </a:t>
            </a:r>
            <a:r>
              <a:rPr lang="it-IT" altLang="it-IT" sz="2200" i="1" dirty="0" smtClean="0"/>
              <a:t>   dal punto di vista della evoluzione delle clausole di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/>
              <a:t> </a:t>
            </a:r>
            <a:r>
              <a:rPr lang="it-IT" altLang="it-IT" sz="2200" i="1" dirty="0" smtClean="0"/>
              <a:t>   esclusione e delle condizioni aggravanti nei nuovi contratti</a:t>
            </a:r>
            <a:endParaRPr lang="it-IT" altLang="it-IT" sz="22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 smtClean="0"/>
              <a:t>  </a:t>
            </a:r>
            <a:endParaRPr lang="it-IT" altLang="it-IT" sz="2200" i="1" dirty="0"/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</a:pPr>
            <a:endParaRPr lang="it-IT" altLang="it-IT" sz="2200" i="1" dirty="0" smtClean="0"/>
          </a:p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</a:pPr>
            <a:endParaRPr lang="it-IT" altLang="it-IT" sz="2200" i="1" dirty="0" smtClean="0"/>
          </a:p>
        </p:txBody>
      </p:sp>
    </p:spTree>
    <p:extLst>
      <p:ext uri="{BB962C8B-B14F-4D97-AF65-F5344CB8AC3E}">
        <p14:creationId xmlns:p14="http://schemas.microsoft.com/office/powerpoint/2010/main" val="39730678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Immagine 14" descr="ivass-marchio rid-2016-blu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358775"/>
            <a:ext cx="28432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1" name="Connettore 1 10"/>
          <p:cNvCxnSpPr/>
          <p:nvPr/>
        </p:nvCxnSpPr>
        <p:spPr bwMode="auto">
          <a:xfrm>
            <a:off x="395288" y="404813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395288" y="1125538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15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endParaRPr lang="it-IT" altLang="it-IT" sz="2000">
              <a:solidFill>
                <a:srgbClr val="000099"/>
              </a:solidFill>
            </a:endParaRPr>
          </a:p>
        </p:txBody>
      </p:sp>
      <p:sp>
        <p:nvSpPr>
          <p:cNvPr id="4915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endParaRPr lang="it-IT" altLang="it-IT" sz="2000">
              <a:solidFill>
                <a:srgbClr val="000099"/>
              </a:solidFill>
            </a:endParaRPr>
          </a:p>
        </p:txBody>
      </p:sp>
      <p:sp>
        <p:nvSpPr>
          <p:cNvPr id="49160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fld id="{1B3CF1A7-FC5D-4BC4-960A-22B5FA169B59}" type="slidenum">
              <a:rPr lang="it-IT" altLang="it-IT" sz="1400" smtClean="0">
                <a:solidFill>
                  <a:srgbClr val="000099"/>
                </a:solidFill>
              </a:rPr>
              <a:pPr>
                <a:buClr>
                  <a:srgbClr val="FFCC66"/>
                </a:buClr>
                <a:buFont typeface="Wingdings" panose="05000000000000000000" pitchFamily="2" charset="2"/>
                <a:buNone/>
              </a:pPr>
              <a:t>16</a:t>
            </a:fld>
            <a:endParaRPr lang="it-IT" altLang="it-IT" sz="1400" smtClean="0">
              <a:solidFill>
                <a:srgbClr val="000099"/>
              </a:solidFill>
            </a:endParaRPr>
          </a:p>
        </p:txBody>
      </p:sp>
      <p:sp>
        <p:nvSpPr>
          <p:cNvPr id="49161" name="CasellaDiTesto 2"/>
          <p:cNvSpPr txBox="1">
            <a:spLocks noChangeArrowheads="1"/>
          </p:cNvSpPr>
          <p:nvPr/>
        </p:nvSpPr>
        <p:spPr bwMode="auto">
          <a:xfrm rot="20957558">
            <a:off x="2338388" y="3124200"/>
            <a:ext cx="43957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i="1" dirty="0"/>
              <a:t>Grazie per l’attenzione!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611560" y="4722407"/>
            <a:ext cx="8104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Fonte dei dati: </a:t>
            </a:r>
            <a:r>
              <a:rPr lang="it-IT" dirty="0" smtClean="0">
                <a:solidFill>
                  <a:srgbClr val="C00000"/>
                </a:solidFill>
              </a:rPr>
              <a:t>IVASS </a:t>
            </a:r>
            <a:r>
              <a:rPr lang="it-IT" dirty="0">
                <a:solidFill>
                  <a:srgbClr val="C00000"/>
                </a:solidFill>
              </a:rPr>
              <a:t>– Bollettino statistico n. 11 – ottobre </a:t>
            </a:r>
            <a:r>
              <a:rPr lang="it-IT" dirty="0" smtClean="0">
                <a:solidFill>
                  <a:srgbClr val="C00000"/>
                </a:solidFill>
              </a:rPr>
              <a:t>2021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711157" y="5132025"/>
            <a:ext cx="7848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1800" u="sng" dirty="0" smtClean="0">
              <a:hlinkClick r:id="rId5"/>
            </a:endParaRPr>
          </a:p>
          <a:p>
            <a:pPr algn="ctr"/>
            <a:r>
              <a:rPr lang="it-IT" sz="1800" u="sng" dirty="0" smtClean="0">
                <a:hlinkClick r:id="rId5"/>
              </a:rPr>
              <a:t>https://www.ivass.it/pubblicazioni-e-statistiche/statistiche/bollettino-statistico/2021/n_11_2021/bollettino_rc_sanitaria.pdf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9244307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915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endParaRPr lang="it-IT" altLang="it-IT" sz="2000">
              <a:solidFill>
                <a:srgbClr val="000099"/>
              </a:solidFill>
            </a:endParaRPr>
          </a:p>
        </p:txBody>
      </p:sp>
      <p:sp>
        <p:nvSpPr>
          <p:cNvPr id="4915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endParaRPr lang="it-IT" altLang="it-IT" sz="2000">
              <a:solidFill>
                <a:srgbClr val="000099"/>
              </a:solidFill>
            </a:endParaRPr>
          </a:p>
        </p:txBody>
      </p:sp>
      <p:sp>
        <p:nvSpPr>
          <p:cNvPr id="49160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fld id="{1B3CF1A7-FC5D-4BC4-960A-22B5FA169B59}" type="slidenum">
              <a:rPr lang="it-IT" altLang="it-IT" sz="1400" smtClean="0">
                <a:solidFill>
                  <a:srgbClr val="000099"/>
                </a:solidFill>
              </a:rPr>
              <a:pPr>
                <a:buClr>
                  <a:srgbClr val="FFCC66"/>
                </a:buClr>
                <a:buFont typeface="Wingdings" panose="05000000000000000000" pitchFamily="2" charset="2"/>
                <a:buNone/>
              </a:pPr>
              <a:t>17</a:t>
            </a:fld>
            <a:endParaRPr lang="it-IT" altLang="it-IT" sz="1400" smtClean="0">
              <a:solidFill>
                <a:srgbClr val="000099"/>
              </a:solidFill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40" y="464339"/>
            <a:ext cx="8860482" cy="3994572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78780" y="4609440"/>
            <a:ext cx="87150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 quota di sinistri in contenzioso è elevata, molto di più rispetto alla r.c. auto</a:t>
            </a:r>
          </a:p>
        </p:txBody>
      </p:sp>
      <p:cxnSp>
        <p:nvCxnSpPr>
          <p:cNvPr id="9" name="Connettore 2 8">
            <a:hlinkClick r:id="rId4" action="ppaction://hlinksldjump"/>
          </p:cNvPr>
          <p:cNvCxnSpPr/>
          <p:nvPr/>
        </p:nvCxnSpPr>
        <p:spPr bwMode="auto">
          <a:xfrm flipH="1">
            <a:off x="323528" y="5733256"/>
            <a:ext cx="3384376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08361605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0" name="Rectangle 4"/>
          <p:cNvSpPr>
            <a:spLocks noChangeArrowheads="1"/>
          </p:cNvSpPr>
          <p:nvPr/>
        </p:nvSpPr>
        <p:spPr bwMode="auto">
          <a:xfrm>
            <a:off x="979488" y="1577975"/>
            <a:ext cx="3221037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endParaRPr lang="it-IT" altLang="it-IT" sz="2600" i="1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187713" y="292638"/>
            <a:ext cx="853598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buNone/>
            </a:pPr>
            <a:r>
              <a:rPr lang="it-IT" sz="1600" dirty="0" err="1"/>
              <a:t>R.c.</a:t>
            </a:r>
            <a:r>
              <a:rPr lang="it-IT" sz="1600" dirty="0"/>
              <a:t> Sanitaria totale: quota risarcimenti definitivi erogati entro il 2020 per le generazioni recenti di sinistri 2018-2020</a:t>
            </a:r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18</a:t>
            </a:fld>
            <a:endParaRPr lang="it-IT" altLang="it-IT" sz="1400" smtClean="0"/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81" y="1351970"/>
            <a:ext cx="4140333" cy="3949238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4560" y="1298166"/>
            <a:ext cx="4333602" cy="4003042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315103" y="933062"/>
            <a:ext cx="37882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dirty="0">
                <a:solidFill>
                  <a:srgbClr val="C00000"/>
                </a:solidFill>
              </a:rPr>
              <a:t>% del numero di  sinistri risarciti</a:t>
            </a:r>
          </a:p>
        </p:txBody>
      </p:sp>
      <p:sp>
        <p:nvSpPr>
          <p:cNvPr id="3" name="Rettangolo 2"/>
          <p:cNvSpPr/>
          <p:nvPr/>
        </p:nvSpPr>
        <p:spPr>
          <a:xfrm>
            <a:off x="4681109" y="998313"/>
            <a:ext cx="33906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dirty="0">
                <a:solidFill>
                  <a:srgbClr val="C00000"/>
                </a:solidFill>
              </a:rPr>
              <a:t>% del valore dei risarcimenti</a:t>
            </a:r>
          </a:p>
        </p:txBody>
      </p:sp>
      <p:cxnSp>
        <p:nvCxnSpPr>
          <p:cNvPr id="17" name="Connettore 2 16">
            <a:hlinkClick r:id="rId5" action="ppaction://hlinksldjump"/>
          </p:cNvPr>
          <p:cNvCxnSpPr/>
          <p:nvPr/>
        </p:nvCxnSpPr>
        <p:spPr bwMode="auto">
          <a:xfrm flipH="1">
            <a:off x="315103" y="5877272"/>
            <a:ext cx="3384376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21350809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915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endParaRPr lang="it-IT" altLang="it-IT" sz="2000">
              <a:solidFill>
                <a:srgbClr val="000099"/>
              </a:solidFill>
            </a:endParaRPr>
          </a:p>
        </p:txBody>
      </p:sp>
      <p:sp>
        <p:nvSpPr>
          <p:cNvPr id="4915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endParaRPr lang="it-IT" altLang="it-IT" sz="2000">
              <a:solidFill>
                <a:srgbClr val="000099"/>
              </a:solidFill>
            </a:endParaRPr>
          </a:p>
        </p:txBody>
      </p:sp>
      <p:sp>
        <p:nvSpPr>
          <p:cNvPr id="49160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fld id="{1B3CF1A7-FC5D-4BC4-960A-22B5FA169B59}" type="slidenum">
              <a:rPr lang="it-IT" altLang="it-IT" sz="1400" smtClean="0">
                <a:solidFill>
                  <a:srgbClr val="000099"/>
                </a:solidFill>
              </a:rPr>
              <a:pPr>
                <a:buClr>
                  <a:srgbClr val="FFCC66"/>
                </a:buClr>
                <a:buFont typeface="Wingdings" panose="05000000000000000000" pitchFamily="2" charset="2"/>
                <a:buNone/>
              </a:pPr>
              <a:t>19</a:t>
            </a:fld>
            <a:endParaRPr lang="it-IT" altLang="it-IT" sz="1400" smtClean="0">
              <a:solidFill>
                <a:srgbClr val="000099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07504" y="4892576"/>
            <a:ext cx="87150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Il rapporto sinistri a premi evidenzia la perdita tecnica strutturale per le coperture delle strutture sanitarie pubbliche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49" y="2042"/>
            <a:ext cx="9033966" cy="489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044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magine 14" descr="ivass-marchio rid-2016-blu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358775"/>
            <a:ext cx="28432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1" name="Connettore 1 10"/>
          <p:cNvCxnSpPr/>
          <p:nvPr/>
        </p:nvCxnSpPr>
        <p:spPr bwMode="auto">
          <a:xfrm>
            <a:off x="395288" y="404813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395288" y="1125538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3" name="CasellaDiTesto 1"/>
          <p:cNvSpPr txBox="1">
            <a:spLocks noChangeArrowheads="1"/>
          </p:cNvSpPr>
          <p:nvPr/>
        </p:nvSpPr>
        <p:spPr bwMode="auto">
          <a:xfrm>
            <a:off x="4760654" y="547688"/>
            <a:ext cx="36487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it-IT" altLang="it-IT" sz="2000" i="1" dirty="0" smtClean="0">
                <a:solidFill>
                  <a:srgbClr val="C00000"/>
                </a:solidFill>
              </a:rPr>
              <a:t>Sommario della presentazione</a:t>
            </a:r>
            <a:endParaRPr lang="it-IT" altLang="it-IT" sz="2000" i="1" dirty="0">
              <a:solidFill>
                <a:srgbClr val="C00000"/>
              </a:solidFill>
            </a:endParaRPr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2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360363" y="1422956"/>
            <a:ext cx="8388350" cy="4878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L’assicurazione per la r.c. sanitaria: aspetti generali</a:t>
            </a:r>
          </a:p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Regolamentazione del rischio clinico in Italia: aspetti assicurativi</a:t>
            </a:r>
          </a:p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Aspetti critici della r.c. sanitaria per la vigilanza assicurativa e ruolo dell’IVASS</a:t>
            </a:r>
          </a:p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Focus sui sinistri da Covid-19</a:t>
            </a:r>
          </a:p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endParaRPr lang="it-IT" altLang="it-IT" sz="2200" i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915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endParaRPr lang="it-IT" altLang="it-IT" sz="2000">
              <a:solidFill>
                <a:srgbClr val="000099"/>
              </a:solidFill>
            </a:endParaRPr>
          </a:p>
        </p:txBody>
      </p:sp>
      <p:sp>
        <p:nvSpPr>
          <p:cNvPr id="4915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endParaRPr lang="it-IT" altLang="it-IT" sz="2000">
              <a:solidFill>
                <a:srgbClr val="000099"/>
              </a:solidFill>
            </a:endParaRPr>
          </a:p>
        </p:txBody>
      </p:sp>
      <p:sp>
        <p:nvSpPr>
          <p:cNvPr id="49160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fld id="{1B3CF1A7-FC5D-4BC4-960A-22B5FA169B59}" type="slidenum">
              <a:rPr lang="it-IT" altLang="it-IT" sz="1400" smtClean="0">
                <a:solidFill>
                  <a:srgbClr val="000099"/>
                </a:solidFill>
              </a:rPr>
              <a:pPr>
                <a:buClr>
                  <a:srgbClr val="FFCC66"/>
                </a:buClr>
                <a:buFont typeface="Wingdings" panose="05000000000000000000" pitchFamily="2" charset="2"/>
                <a:buNone/>
              </a:pPr>
              <a:t>20</a:t>
            </a:fld>
            <a:endParaRPr lang="it-IT" altLang="it-IT" sz="1400" smtClean="0">
              <a:solidFill>
                <a:srgbClr val="000099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0" y="5444524"/>
            <a:ext cx="9027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La redditività per le strutture private e per il personale sanitario è migliore, ma la redditività generale della r.c. sanitaria è inferiore a quella del ramo R.c. generale)</a:t>
            </a:r>
          </a:p>
        </p:txBody>
      </p:sp>
      <p:cxnSp>
        <p:nvCxnSpPr>
          <p:cNvPr id="9" name="Connettore 2 8">
            <a:hlinkClick r:id="rId3" action="ppaction://hlinksldjump"/>
          </p:cNvPr>
          <p:cNvCxnSpPr/>
          <p:nvPr/>
        </p:nvCxnSpPr>
        <p:spPr bwMode="auto">
          <a:xfrm flipH="1">
            <a:off x="71525" y="6134636"/>
            <a:ext cx="3384376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355" y="27438"/>
            <a:ext cx="7188200" cy="29845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6950" y="3117275"/>
            <a:ext cx="6591300" cy="219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16400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0" name="Rectangle 4"/>
          <p:cNvSpPr>
            <a:spLocks noChangeArrowheads="1"/>
          </p:cNvSpPr>
          <p:nvPr/>
        </p:nvSpPr>
        <p:spPr bwMode="auto">
          <a:xfrm>
            <a:off x="979488" y="1577975"/>
            <a:ext cx="3221037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endParaRPr lang="it-IT" altLang="it-IT" sz="2600" i="1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104771" y="245891"/>
            <a:ext cx="8535988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buNone/>
            </a:pPr>
            <a:r>
              <a:rPr lang="it-IT" sz="1600" dirty="0" err="1"/>
              <a:t>R.c.</a:t>
            </a:r>
            <a:r>
              <a:rPr lang="it-IT" sz="1600" dirty="0"/>
              <a:t> Sanitaria delle strutture pubbliche: premi e unità assicurate, 2010-2020</a:t>
            </a:r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21</a:t>
            </a:fld>
            <a:endParaRPr lang="it-IT" altLang="it-IT" sz="1400" smtClean="0"/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32" y="713997"/>
            <a:ext cx="8260245" cy="4875243"/>
          </a:xfrm>
          <a:prstGeom prst="rect">
            <a:avLst/>
          </a:prstGeom>
        </p:spPr>
      </p:pic>
      <p:cxnSp>
        <p:nvCxnSpPr>
          <p:cNvPr id="14" name="Connettore 2 13">
            <a:hlinkClick r:id="rId4" action="ppaction://hlinksldjump"/>
          </p:cNvPr>
          <p:cNvCxnSpPr/>
          <p:nvPr/>
        </p:nvCxnSpPr>
        <p:spPr bwMode="auto">
          <a:xfrm flipH="1">
            <a:off x="315103" y="5877272"/>
            <a:ext cx="3384376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2547682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0" name="Rectangle 4"/>
          <p:cNvSpPr>
            <a:spLocks noChangeArrowheads="1"/>
          </p:cNvSpPr>
          <p:nvPr/>
        </p:nvSpPr>
        <p:spPr bwMode="auto">
          <a:xfrm>
            <a:off x="979488" y="1577975"/>
            <a:ext cx="3221037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endParaRPr lang="it-IT" altLang="it-IT" sz="2600" i="1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68287" y="174604"/>
            <a:ext cx="853598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buNone/>
            </a:pPr>
            <a:r>
              <a:rPr lang="it-IT" sz="1600" dirty="0" err="1"/>
              <a:t>R.c.</a:t>
            </a:r>
            <a:r>
              <a:rPr lang="it-IT" sz="1600" dirty="0"/>
              <a:t> Sanitaria delle strutture pubbliche: raccolta premi e accantonamenti per auto-ritenzione del rischio a confronto, 2012-2019</a:t>
            </a:r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22</a:t>
            </a:fld>
            <a:endParaRPr lang="it-IT" altLang="it-IT" sz="1400" smtClean="0"/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906" y="750094"/>
            <a:ext cx="8933674" cy="4767138"/>
          </a:xfrm>
          <a:prstGeom prst="rect">
            <a:avLst/>
          </a:prstGeom>
        </p:spPr>
      </p:pic>
      <p:cxnSp>
        <p:nvCxnSpPr>
          <p:cNvPr id="14" name="Connettore 2 13">
            <a:hlinkClick r:id="rId4" action="ppaction://hlinksldjump"/>
          </p:cNvPr>
          <p:cNvCxnSpPr/>
          <p:nvPr/>
        </p:nvCxnSpPr>
        <p:spPr bwMode="auto">
          <a:xfrm flipH="1">
            <a:off x="268287" y="5661248"/>
            <a:ext cx="3384376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ttore 2 14">
            <a:hlinkClick r:id="rId5" action="ppaction://hlinksldjump"/>
          </p:cNvPr>
          <p:cNvCxnSpPr/>
          <p:nvPr/>
        </p:nvCxnSpPr>
        <p:spPr bwMode="auto">
          <a:xfrm flipH="1">
            <a:off x="268287" y="5949280"/>
            <a:ext cx="3384376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461986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23528" y="200484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1600" b="1" dirty="0"/>
              <a:t>Premi nella r.c. sanitaria raccolti da imprese vigilate dall’IVASS </a:t>
            </a:r>
            <a:endParaRPr lang="it-IT" sz="1600" dirty="0"/>
          </a:p>
          <a:p>
            <a:pPr algn="ctr"/>
            <a:r>
              <a:rPr lang="it-IT" sz="1600" b="1" dirty="0"/>
              <a:t>(2016-2020) </a:t>
            </a:r>
            <a:endParaRPr lang="it-IT" sz="1600" dirty="0"/>
          </a:p>
          <a:p>
            <a:pPr algn="ctr"/>
            <a:r>
              <a:rPr lang="it-IT" sz="1400" i="1" dirty="0"/>
              <a:t>(%, milioni di euro) </a:t>
            </a:r>
            <a:endParaRPr lang="it-IT" sz="1400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915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endParaRPr lang="it-IT" altLang="it-IT" sz="2000">
              <a:solidFill>
                <a:srgbClr val="000099"/>
              </a:solidFill>
            </a:endParaRPr>
          </a:p>
        </p:txBody>
      </p:sp>
      <p:sp>
        <p:nvSpPr>
          <p:cNvPr id="4915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endParaRPr lang="it-IT" altLang="it-IT" sz="2000">
              <a:solidFill>
                <a:srgbClr val="000099"/>
              </a:solidFill>
            </a:endParaRPr>
          </a:p>
        </p:txBody>
      </p:sp>
      <p:sp>
        <p:nvSpPr>
          <p:cNvPr id="49160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CC66"/>
              </a:buClr>
              <a:buFont typeface="Wingdings" panose="05000000000000000000" pitchFamily="2" charset="2"/>
              <a:buNone/>
            </a:pPr>
            <a:fld id="{1B3CF1A7-FC5D-4BC4-960A-22B5FA169B59}" type="slidenum">
              <a:rPr lang="it-IT" altLang="it-IT" sz="1400" smtClean="0">
                <a:solidFill>
                  <a:srgbClr val="000099"/>
                </a:solidFill>
              </a:rPr>
              <a:pPr>
                <a:buClr>
                  <a:srgbClr val="FFCC66"/>
                </a:buClr>
                <a:buFont typeface="Wingdings" panose="05000000000000000000" pitchFamily="2" charset="2"/>
                <a:buNone/>
              </a:pPr>
              <a:t>23</a:t>
            </a:fld>
            <a:endParaRPr lang="it-IT" altLang="it-IT" sz="1400" smtClean="0">
              <a:solidFill>
                <a:srgbClr val="000099"/>
              </a:solidFill>
            </a:endParaRPr>
          </a:p>
        </p:txBody>
      </p:sp>
      <p:cxnSp>
        <p:nvCxnSpPr>
          <p:cNvPr id="9" name="Connettore 2 8">
            <a:hlinkClick r:id="rId3" action="ppaction://hlinksldjump"/>
          </p:cNvPr>
          <p:cNvCxnSpPr/>
          <p:nvPr/>
        </p:nvCxnSpPr>
        <p:spPr bwMode="auto">
          <a:xfrm flipH="1">
            <a:off x="338184" y="6093296"/>
            <a:ext cx="3384376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841708"/>
            <a:ext cx="7724682" cy="504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5381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0" name="Rectangle 4"/>
          <p:cNvSpPr>
            <a:spLocks noChangeArrowheads="1"/>
          </p:cNvSpPr>
          <p:nvPr/>
        </p:nvSpPr>
        <p:spPr bwMode="auto">
          <a:xfrm>
            <a:off x="979488" y="1577975"/>
            <a:ext cx="3221037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endParaRPr lang="it-IT" altLang="it-IT" sz="2600" i="1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35496" y="110059"/>
            <a:ext cx="860844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buNone/>
            </a:pPr>
            <a:r>
              <a:rPr lang="it-IT" sz="2000" dirty="0" err="1"/>
              <a:t>R.c.</a:t>
            </a:r>
            <a:r>
              <a:rPr lang="it-IT" sz="2000" dirty="0"/>
              <a:t> Sanitaria totale: concentrazione del settore a confronto con concentrazione del ramo </a:t>
            </a:r>
            <a:r>
              <a:rPr lang="it-IT" sz="2000" dirty="0" err="1"/>
              <a:t>R.c.</a:t>
            </a:r>
            <a:r>
              <a:rPr lang="it-IT" sz="2000" dirty="0"/>
              <a:t> generale, 2020</a:t>
            </a:r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24</a:t>
            </a:fld>
            <a:endParaRPr lang="it-IT" altLang="it-IT" sz="1400" smtClean="0"/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755822"/>
            <a:ext cx="7635006" cy="4515369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264696" y="5081727"/>
            <a:ext cx="8379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Per le strutture pubbliche la concentrazione aumenta </a:t>
            </a:r>
            <a:r>
              <a:rPr lang="it-IT" u="sng" dirty="0" smtClean="0"/>
              <a:t>al 99,2% </a:t>
            </a:r>
            <a:r>
              <a:rPr lang="it-IT" dirty="0" smtClean="0"/>
              <a:t>per i primi 5 operatori</a:t>
            </a:r>
            <a:endParaRPr lang="it-IT" dirty="0"/>
          </a:p>
        </p:txBody>
      </p:sp>
      <p:cxnSp>
        <p:nvCxnSpPr>
          <p:cNvPr id="11" name="Connettore 2 10">
            <a:hlinkClick r:id="rId4" action="ppaction://hlinksldjump"/>
          </p:cNvPr>
          <p:cNvCxnSpPr/>
          <p:nvPr/>
        </p:nvCxnSpPr>
        <p:spPr bwMode="auto">
          <a:xfrm flipH="1">
            <a:off x="338184" y="6093296"/>
            <a:ext cx="3384376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2991857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magine 14" descr="ivass-marchio rid-2016-blu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358775"/>
            <a:ext cx="28432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1" name="Connettore 1 10"/>
          <p:cNvCxnSpPr/>
          <p:nvPr/>
        </p:nvCxnSpPr>
        <p:spPr bwMode="auto">
          <a:xfrm>
            <a:off x="395288" y="404813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395288" y="1125538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3" name="CasellaDiTesto 1"/>
          <p:cNvSpPr txBox="1">
            <a:spLocks noChangeArrowheads="1"/>
          </p:cNvSpPr>
          <p:nvPr/>
        </p:nvSpPr>
        <p:spPr bwMode="auto">
          <a:xfrm>
            <a:off x="3042583" y="484853"/>
            <a:ext cx="5823004" cy="456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1800" b="1" i="1" dirty="0">
                <a:solidFill>
                  <a:srgbClr val="C00000"/>
                </a:solidFill>
              </a:rPr>
              <a:t>L’assicurazione</a:t>
            </a:r>
            <a:r>
              <a:rPr lang="it-IT" altLang="it-IT" sz="1800" b="1" i="1" dirty="0"/>
              <a:t> </a:t>
            </a:r>
            <a:r>
              <a:rPr lang="it-IT" altLang="it-IT" sz="1800" b="1" i="1" dirty="0">
                <a:solidFill>
                  <a:srgbClr val="C00000"/>
                </a:solidFill>
              </a:rPr>
              <a:t>per la r.c. sanitaria: aspetti generali</a:t>
            </a:r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3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649287" y="1422956"/>
            <a:ext cx="7773987" cy="406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Rilevanza socio-economica della protezione dal rischio di errori in campo sanitario: </a:t>
            </a:r>
          </a:p>
          <a:p>
            <a:pPr marL="981075" indent="-258763"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it-IT" altLang="it-IT" sz="2200" i="1" dirty="0" smtClean="0"/>
              <a:t>art.32 della Costituzione «</a:t>
            </a:r>
            <a:r>
              <a:rPr lang="it-IT" sz="1600" i="1" dirty="0"/>
              <a:t>La Repubblica tutela la salute come fondamentale diritto dell'individuo e interesse della collettività</a:t>
            </a:r>
            <a:r>
              <a:rPr lang="it-IT" altLang="it-IT" sz="2200" i="1" dirty="0" smtClean="0"/>
              <a:t>», </a:t>
            </a:r>
          </a:p>
          <a:p>
            <a:pPr marL="981075" indent="-258763"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it-IT" altLang="it-IT" sz="2200" i="1" dirty="0" smtClean="0"/>
              <a:t>quota della spesa sanitaria sul PIL di circa 10</a:t>
            </a:r>
            <a:r>
              <a:rPr lang="it-IT" altLang="it-IT" sz="2200" i="1" dirty="0" smtClean="0"/>
              <a:t>%</a:t>
            </a:r>
            <a:endParaRPr lang="it-IT" altLang="it-IT" sz="2200" i="1" dirty="0" smtClean="0"/>
          </a:p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endParaRPr lang="it-IT" altLang="it-IT" sz="2200" i="1" dirty="0"/>
          </a:p>
        </p:txBody>
      </p:sp>
    </p:spTree>
    <p:extLst>
      <p:ext uri="{BB962C8B-B14F-4D97-AF65-F5344CB8AC3E}">
        <p14:creationId xmlns:p14="http://schemas.microsoft.com/office/powerpoint/2010/main" val="130196595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4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593725" y="76081"/>
            <a:ext cx="7773987" cy="710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Protezione dal rischio di errori in campo sanitario affetta in generale (a livello mondiale) da problemi di: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it-IT" altLang="it-IT" sz="2200" i="1" dirty="0"/>
              <a:t>c</a:t>
            </a:r>
            <a:r>
              <a:rPr lang="it-IT" altLang="it-IT" sz="2200" i="1" dirty="0" smtClean="0"/>
              <a:t>arenze di efficacia (es.: scarsa congruenza degli indennizzi rispetto al danno e tempi lunghi di rimborso)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it-IT" altLang="it-IT" sz="2200" i="1" dirty="0" smtClean="0"/>
              <a:t>carenze di efficienza (processi liquidativi dei sinistri troppo costosi in termini di risorse utilizzate rispetto all’output prodotto)</a:t>
            </a:r>
          </a:p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Risposta patologica dei produttori di servizi sanitari a inadeguata tutela da rischio da r.c. sanitaria: medicina difensiva (attiva o, più raramente, passiva), a danno del paziente</a:t>
            </a:r>
            <a:endParaRPr lang="it-IT" altLang="it-IT" sz="2200" i="1" dirty="0"/>
          </a:p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endParaRPr lang="it-IT" altLang="it-IT" sz="2200" i="1" dirty="0"/>
          </a:p>
        </p:txBody>
      </p:sp>
    </p:spTree>
    <p:extLst>
      <p:ext uri="{BB962C8B-B14F-4D97-AF65-F5344CB8AC3E}">
        <p14:creationId xmlns:p14="http://schemas.microsoft.com/office/powerpoint/2010/main" val="29070608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5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593725" y="76081"/>
            <a:ext cx="7773987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Gli ostacoli all’attività assicurativa nella r.c. sanitaria per le compagnie: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it-IT" altLang="it-IT" sz="2200" i="1" dirty="0"/>
              <a:t>i</a:t>
            </a:r>
            <a:r>
              <a:rPr lang="it-IT" altLang="it-IT" sz="2200" i="1" dirty="0" smtClean="0"/>
              <a:t>ncertezza normativa (aumenta il </a:t>
            </a:r>
            <a:r>
              <a:rPr lang="it-IT" altLang="it-IT" sz="2200" i="1" dirty="0" smtClean="0">
                <a:hlinkClick r:id="rId3" action="ppaction://hlinksldjump"/>
              </a:rPr>
              <a:t>contenzioso</a:t>
            </a:r>
            <a:r>
              <a:rPr lang="it-IT" altLang="it-IT" sz="2200" i="1" dirty="0" smtClean="0"/>
              <a:t> e l’incertezza)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it-IT" altLang="it-IT" sz="2200" i="1" dirty="0">
                <a:hlinkClick r:id="rId4" action="ppaction://hlinksldjump"/>
              </a:rPr>
              <a:t>r</a:t>
            </a:r>
            <a:r>
              <a:rPr lang="it-IT" altLang="it-IT" sz="2200" i="1" dirty="0" smtClean="0">
                <a:hlinkClick r:id="rId4" action="ppaction://hlinksldjump"/>
              </a:rPr>
              <a:t>ischio di riservazione, per il lungo tempo di definizione dei sinistri</a:t>
            </a:r>
            <a:endParaRPr lang="it-IT" altLang="it-IT" sz="2200" i="1" dirty="0" smtClean="0"/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it-IT" altLang="it-IT" sz="2200" i="1" dirty="0">
                <a:hlinkClick r:id="rId5" action="ppaction://hlinksldjump"/>
              </a:rPr>
              <a:t>r</a:t>
            </a:r>
            <a:r>
              <a:rPr lang="it-IT" altLang="it-IT" sz="2200" i="1" dirty="0" smtClean="0">
                <a:hlinkClick r:id="rId5" action="ppaction://hlinksldjump"/>
              </a:rPr>
              <a:t>edditività tecnica contenuta</a:t>
            </a:r>
            <a:r>
              <a:rPr lang="it-IT" altLang="it-IT" sz="2200" i="1" dirty="0" smtClean="0"/>
              <a:t>, in particolare nelle coperture delle strutture pubbliche (in perdita strutturale), ma in generale inferiore a quella del ramo r.c. generale (di cui la r.c. </a:t>
            </a:r>
            <a:r>
              <a:rPr lang="it-IT" altLang="it-IT" sz="2200" i="1" dirty="0"/>
              <a:t>sanitaria fa parte</a:t>
            </a:r>
            <a:r>
              <a:rPr lang="it-IT" altLang="it-IT" sz="2200" i="1" dirty="0" smtClean="0"/>
              <a:t>) </a:t>
            </a:r>
            <a:endParaRPr lang="it-IT" altLang="it-IT" sz="2200" i="1" dirty="0"/>
          </a:p>
        </p:txBody>
      </p:sp>
    </p:spTree>
    <p:extLst>
      <p:ext uri="{BB962C8B-B14F-4D97-AF65-F5344CB8AC3E}">
        <p14:creationId xmlns:p14="http://schemas.microsoft.com/office/powerpoint/2010/main" val="359372349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6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593725" y="76081"/>
            <a:ext cx="7773987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Conseguenza delle difficoltà: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it-IT" altLang="it-IT" sz="2200" i="1" dirty="0" smtClean="0"/>
              <a:t>rarefazione dell’offerta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it-IT" altLang="it-IT" sz="2200" i="1" dirty="0" smtClean="0"/>
              <a:t>premi più costosi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+mj-lt"/>
              <a:buAutoNum type="arabicPeriod"/>
            </a:pPr>
            <a:r>
              <a:rPr lang="it-IT" altLang="it-IT" sz="2200" i="1" dirty="0" smtClean="0"/>
              <a:t>effetti per le strutture pubbliche: </a:t>
            </a:r>
          </a:p>
          <a:p>
            <a:pPr marL="452438" indent="0">
              <a:lnSpc>
                <a:spcPct val="150000"/>
              </a:lnSpc>
              <a:spcBef>
                <a:spcPts val="60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 smtClean="0"/>
              <a:t>maggiori problemi di bilancio, nel contesto di un generale contenimento della spesa pubblica (</a:t>
            </a:r>
            <a:r>
              <a:rPr lang="it-IT" altLang="it-IT" sz="2200" i="1" dirty="0" smtClean="0">
                <a:hlinkClick r:id="rId3" action="ppaction://hlinksldjump"/>
              </a:rPr>
              <a:t>diminuzione delle strutture assicurate</a:t>
            </a:r>
            <a:r>
              <a:rPr lang="it-IT" altLang="it-IT" sz="2200" i="1" dirty="0" smtClean="0"/>
              <a:t>)</a:t>
            </a:r>
          </a:p>
          <a:p>
            <a:pPr marL="452438" indent="0">
              <a:lnSpc>
                <a:spcPct val="150000"/>
              </a:lnSpc>
              <a:spcBef>
                <a:spcPts val="60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>
                <a:hlinkClick r:id="rId4" action="ppaction://hlinksldjump"/>
              </a:rPr>
              <a:t>crescente utilizzo </a:t>
            </a:r>
            <a:r>
              <a:rPr lang="it-IT" altLang="it-IT" sz="2200" i="1" dirty="0" smtClean="0">
                <a:hlinkClick r:id="rId4" action="ppaction://hlinksldjump"/>
              </a:rPr>
              <a:t>di </a:t>
            </a:r>
            <a:r>
              <a:rPr lang="it-IT" altLang="it-IT" sz="2200" i="1" dirty="0">
                <a:hlinkClick r:id="rId4" action="ppaction://hlinksldjump"/>
              </a:rPr>
              <a:t>sistemi di auto-ritenzione del rischio da r.c. sanitaria</a:t>
            </a:r>
            <a:r>
              <a:rPr lang="it-IT" altLang="it-IT" sz="2200" i="1" dirty="0"/>
              <a:t>, ammessi dalla normativa </a:t>
            </a:r>
            <a:r>
              <a:rPr lang="it-IT" altLang="it-IT" sz="2200" i="1" dirty="0" smtClean="0"/>
              <a:t>vigente, tramite costituzione di specifici fondi </a:t>
            </a:r>
            <a:endParaRPr lang="it-IT" altLang="it-IT" sz="2200" i="1" dirty="0"/>
          </a:p>
        </p:txBody>
      </p:sp>
    </p:spTree>
    <p:extLst>
      <p:ext uri="{BB962C8B-B14F-4D97-AF65-F5344CB8AC3E}">
        <p14:creationId xmlns:p14="http://schemas.microsoft.com/office/powerpoint/2010/main" val="154405699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magine 14" descr="ivass-marchio rid-2016-blu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358775"/>
            <a:ext cx="28432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11" name="Connettore 1 10"/>
          <p:cNvCxnSpPr/>
          <p:nvPr/>
        </p:nvCxnSpPr>
        <p:spPr bwMode="auto">
          <a:xfrm>
            <a:off x="395288" y="404813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395288" y="1125538"/>
            <a:ext cx="820896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3" name="CasellaDiTesto 1"/>
          <p:cNvSpPr txBox="1">
            <a:spLocks noChangeArrowheads="1"/>
          </p:cNvSpPr>
          <p:nvPr/>
        </p:nvSpPr>
        <p:spPr bwMode="auto">
          <a:xfrm>
            <a:off x="3195402" y="460950"/>
            <a:ext cx="52373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1800" b="1" i="1" dirty="0">
                <a:solidFill>
                  <a:srgbClr val="C00000"/>
                </a:solidFill>
              </a:rPr>
              <a:t>Regolamentazione del rischio clinico in Italia: </a:t>
            </a:r>
            <a:endParaRPr lang="it-IT" altLang="it-IT" sz="1800" b="1" i="1" dirty="0" smtClean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1800" b="1" i="1" dirty="0" smtClean="0">
                <a:solidFill>
                  <a:srgbClr val="C00000"/>
                </a:solidFill>
              </a:rPr>
              <a:t>aspetti </a:t>
            </a:r>
            <a:r>
              <a:rPr lang="it-IT" altLang="it-IT" sz="1800" b="1" i="1" dirty="0">
                <a:solidFill>
                  <a:srgbClr val="C00000"/>
                </a:solidFill>
              </a:rPr>
              <a:t>assicurativi</a:t>
            </a:r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7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212725" y="1422956"/>
            <a:ext cx="8535988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Legge 24/2017 («Legge Gelli»): quadro organico delle misure necessarie per sicurezza del paziente e della gestione della responsabilità civile professionale delle strutture e del personale sanitario</a:t>
            </a:r>
          </a:p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Obblighi assicurativi previsti dalla legge:</a:t>
            </a:r>
          </a:p>
          <a:p>
            <a:pPr marL="452438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 smtClean="0"/>
              <a:t>assicurazione o auto-ritenzione per le strutture (pubbliche o private)</a:t>
            </a:r>
          </a:p>
          <a:p>
            <a:pPr marL="452438" indent="-452438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endParaRPr lang="it-IT" altLang="it-IT" sz="600" i="1" dirty="0" smtClean="0"/>
          </a:p>
          <a:p>
            <a:pPr marL="452438" indent="-452438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/>
              <a:t> </a:t>
            </a:r>
            <a:r>
              <a:rPr lang="it-IT" altLang="it-IT" sz="2200" i="1" dirty="0" smtClean="0"/>
              <a:t>     assicurazione del personale sanitario operante nelle strutture per i rischi da colpa grave</a:t>
            </a:r>
            <a:endParaRPr lang="it-IT" altLang="it-IT" sz="2200" i="1" dirty="0"/>
          </a:p>
          <a:p>
            <a:pPr marL="452438" indent="-452438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endParaRPr lang="it-IT" altLang="it-IT" sz="2200" i="1" dirty="0" smtClean="0"/>
          </a:p>
          <a:p>
            <a:pPr>
              <a:lnSpc>
                <a:spcPct val="150000"/>
              </a:lnSpc>
              <a:spcBef>
                <a:spcPts val="24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endParaRPr lang="it-IT" altLang="it-IT" sz="2200" i="1" dirty="0"/>
          </a:p>
        </p:txBody>
      </p:sp>
    </p:spTree>
    <p:extLst>
      <p:ext uri="{BB962C8B-B14F-4D97-AF65-F5344CB8AC3E}">
        <p14:creationId xmlns:p14="http://schemas.microsoft.com/office/powerpoint/2010/main" val="391622265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970380" y="3628405"/>
            <a:ext cx="5363827" cy="769441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marL="0" indent="0">
              <a:spcBef>
                <a:spcPts val="0"/>
              </a:spcBef>
              <a:buClr>
                <a:srgbClr val="C00000"/>
              </a:buClr>
              <a:buSzPct val="100000"/>
              <a:buNone/>
              <a:defRPr sz="2200" i="1"/>
            </a:lvl1pPr>
          </a:lstStyle>
          <a:p>
            <a:r>
              <a:rPr lang="it-IT" altLang="it-IT" dirty="0"/>
              <a:t>Contenimento dei premi assicurativi per le </a:t>
            </a:r>
            <a:endParaRPr lang="it-IT" altLang="it-IT" dirty="0" smtClean="0"/>
          </a:p>
          <a:p>
            <a:r>
              <a:rPr lang="it-IT" altLang="it-IT" dirty="0" smtClean="0"/>
              <a:t>strutture </a:t>
            </a:r>
            <a:r>
              <a:rPr lang="it-IT" altLang="it-IT" dirty="0"/>
              <a:t>sanitarie</a:t>
            </a:r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8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593725" y="76081"/>
            <a:ext cx="7773987" cy="192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Effetto atteso della legislazione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None/>
            </a:pPr>
            <a:endParaRPr lang="it-IT" altLang="it-IT" sz="2200" i="1" dirty="0" smtClean="0"/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None/>
            </a:pPr>
            <a:endParaRPr lang="it-IT" altLang="it-IT" sz="2200" i="1" dirty="0"/>
          </a:p>
        </p:txBody>
      </p:sp>
      <p:sp>
        <p:nvSpPr>
          <p:cNvPr id="2" name="Rettangolo 1"/>
          <p:cNvSpPr/>
          <p:nvPr/>
        </p:nvSpPr>
        <p:spPr bwMode="auto">
          <a:xfrm>
            <a:off x="2032446" y="735726"/>
            <a:ext cx="4896544" cy="549543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 smtClean="0"/>
              <a:t>Gestione </a:t>
            </a:r>
            <a:r>
              <a:rPr lang="it-IT" altLang="it-IT" sz="2200" i="1" dirty="0"/>
              <a:t>organica del rischio </a:t>
            </a:r>
            <a:r>
              <a:rPr lang="it-IT" altLang="it-IT" sz="2200" i="1" dirty="0" smtClean="0"/>
              <a:t>sanitario</a:t>
            </a:r>
            <a:endParaRPr lang="it-IT" altLang="it-IT" sz="2200" i="1" dirty="0"/>
          </a:p>
          <a:p>
            <a:pPr marL="0" indent="0"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endParaRPr lang="it-IT" altLang="it-IT" sz="2200" i="1" dirty="0"/>
          </a:p>
        </p:txBody>
      </p:sp>
      <p:cxnSp>
        <p:nvCxnSpPr>
          <p:cNvPr id="4" name="Connettore 2 3"/>
          <p:cNvCxnSpPr/>
          <p:nvPr/>
        </p:nvCxnSpPr>
        <p:spPr bwMode="auto">
          <a:xfrm>
            <a:off x="4355976" y="1302125"/>
            <a:ext cx="0" cy="792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" name="CasellaDiTesto 4"/>
          <p:cNvSpPr txBox="1"/>
          <p:nvPr/>
        </p:nvSpPr>
        <p:spPr>
          <a:xfrm>
            <a:off x="1829816" y="2094125"/>
            <a:ext cx="5579851" cy="769441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marL="0" indent="0">
              <a:spcBef>
                <a:spcPts val="0"/>
              </a:spcBef>
              <a:buClr>
                <a:srgbClr val="C00000"/>
              </a:buClr>
              <a:buSzPct val="100000"/>
              <a:buNone/>
              <a:defRPr sz="2200" i="1"/>
            </a:lvl1pPr>
          </a:lstStyle>
          <a:p>
            <a:r>
              <a:rPr lang="it-IT" dirty="0"/>
              <a:t>Aumento dell’offerta assicurativa nel settore</a:t>
            </a:r>
          </a:p>
        </p:txBody>
      </p:sp>
      <p:cxnSp>
        <p:nvCxnSpPr>
          <p:cNvPr id="13" name="Connettore 2 12"/>
          <p:cNvCxnSpPr/>
          <p:nvPr/>
        </p:nvCxnSpPr>
        <p:spPr bwMode="auto">
          <a:xfrm>
            <a:off x="4355976" y="2863566"/>
            <a:ext cx="0" cy="792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ttore 2 14"/>
          <p:cNvCxnSpPr/>
          <p:nvPr/>
        </p:nvCxnSpPr>
        <p:spPr bwMode="auto">
          <a:xfrm>
            <a:off x="4418312" y="4406106"/>
            <a:ext cx="0" cy="792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CasellaDiTesto 6"/>
          <p:cNvSpPr txBox="1"/>
          <p:nvPr/>
        </p:nvSpPr>
        <p:spPr>
          <a:xfrm>
            <a:off x="2005615" y="5198106"/>
            <a:ext cx="5328592" cy="43088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marL="0" indent="0">
              <a:spcBef>
                <a:spcPts val="0"/>
              </a:spcBef>
              <a:buClr>
                <a:srgbClr val="C00000"/>
              </a:buClr>
              <a:buSzPct val="100000"/>
              <a:buNone/>
              <a:defRPr sz="2200" i="1"/>
            </a:lvl1pPr>
          </a:lstStyle>
          <a:p>
            <a:r>
              <a:rPr lang="it-IT" dirty="0"/>
              <a:t>Minore attrattività dell’auto-assicurazione</a:t>
            </a:r>
          </a:p>
        </p:txBody>
      </p:sp>
    </p:spTree>
    <p:extLst>
      <p:ext uri="{BB962C8B-B14F-4D97-AF65-F5344CB8AC3E}">
        <p14:creationId xmlns:p14="http://schemas.microsoft.com/office/powerpoint/2010/main" val="68686052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8625" y="428625"/>
            <a:ext cx="8215313" cy="6429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449263">
              <a:buSzPct val="111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it-IT" b="1" i="1" dirty="0">
              <a:solidFill>
                <a:srgbClr val="FFFFC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198" name="CasellaDiTesto 5"/>
          <p:cNvSpPr txBox="1">
            <a:spLocks noChangeArrowheads="1"/>
          </p:cNvSpPr>
          <p:nvPr/>
        </p:nvSpPr>
        <p:spPr bwMode="auto">
          <a:xfrm>
            <a:off x="4108450" y="42211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199" name="CasellaDiTesto 2"/>
          <p:cNvSpPr txBox="1">
            <a:spLocks noChangeArrowheads="1"/>
          </p:cNvSpPr>
          <p:nvPr/>
        </p:nvSpPr>
        <p:spPr bwMode="auto">
          <a:xfrm>
            <a:off x="1763713" y="3333750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1" name="CasellaDiTesto 3"/>
          <p:cNvSpPr txBox="1">
            <a:spLocks noChangeArrowheads="1"/>
          </p:cNvSpPr>
          <p:nvPr/>
        </p:nvSpPr>
        <p:spPr bwMode="auto">
          <a:xfrm>
            <a:off x="1331913" y="4356100"/>
            <a:ext cx="227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it-IT" altLang="it-IT" sz="2000"/>
          </a:p>
        </p:txBody>
      </p:sp>
      <p:sp>
        <p:nvSpPr>
          <p:cNvPr id="8202" name="Rettangolo 1"/>
          <p:cNvSpPr>
            <a:spLocks noChangeArrowheads="1"/>
          </p:cNvSpPr>
          <p:nvPr/>
        </p:nvSpPr>
        <p:spPr bwMode="auto">
          <a:xfrm>
            <a:off x="212725" y="1268413"/>
            <a:ext cx="853598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it-IT" altLang="it-IT" sz="1600"/>
          </a:p>
          <a:p>
            <a:pPr>
              <a:buFont typeface="Wingdings" panose="05000000000000000000" pitchFamily="2" charset="2"/>
              <a:buChar char="q"/>
            </a:pPr>
            <a:endParaRPr lang="it-IT" altLang="it-IT" sz="2000"/>
          </a:p>
        </p:txBody>
      </p:sp>
      <p:sp>
        <p:nvSpPr>
          <p:cNvPr id="8204" name="Segnaposto numero diapositiva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86DC5F0-2F49-4264-B5E8-1C8BDCD40C02}" type="slidenum">
              <a:rPr lang="it-IT" altLang="it-IT" sz="1400" smtClean="0"/>
              <a:pPr>
                <a:buFont typeface="Wingdings" panose="05000000000000000000" pitchFamily="2" charset="2"/>
                <a:buNone/>
              </a:pPr>
              <a:t>9</a:t>
            </a:fld>
            <a:endParaRPr lang="it-IT" altLang="it-IT" sz="1400" smtClean="0"/>
          </a:p>
        </p:txBody>
      </p:sp>
      <p:sp>
        <p:nvSpPr>
          <p:cNvPr id="8205" name="CasellaDiTesto 3"/>
          <p:cNvSpPr txBox="1">
            <a:spLocks noChangeArrowheads="1"/>
          </p:cNvSpPr>
          <p:nvPr/>
        </p:nvSpPr>
        <p:spPr bwMode="auto">
          <a:xfrm>
            <a:off x="323529" y="76081"/>
            <a:ext cx="8044184" cy="227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 smtClean="0"/>
              <a:t>Ostacolo alla realizzazione degli effetti attesi della normativa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 smtClean="0"/>
              <a:t>mancata approvazione della regolamentazione secondaria</a:t>
            </a:r>
          </a:p>
          <a:p>
            <a:pPr marL="269875" indent="-269875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 smtClean="0"/>
              <a:t>In particolare:</a:t>
            </a:r>
            <a:endParaRPr lang="it-IT" altLang="it-IT" sz="22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/>
              <a:t>m</a:t>
            </a:r>
            <a:r>
              <a:rPr lang="it-IT" altLang="it-IT" sz="2200" i="1" dirty="0" smtClean="0"/>
              <a:t>ancanza del decreto sui requisiti minimi delle coperture assicurative e delle misure di auto-ritenzione</a:t>
            </a:r>
          </a:p>
        </p:txBody>
      </p:sp>
      <p:sp>
        <p:nvSpPr>
          <p:cNvPr id="9" name="CasellaDiTesto 3"/>
          <p:cNvSpPr txBox="1">
            <a:spLocks noChangeArrowheads="1"/>
          </p:cNvSpPr>
          <p:nvPr/>
        </p:nvSpPr>
        <p:spPr bwMode="auto">
          <a:xfrm>
            <a:off x="323530" y="2793714"/>
            <a:ext cx="8044182" cy="344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v"/>
            </a:pPr>
            <a:r>
              <a:rPr lang="it-IT" altLang="it-IT" sz="2200" i="1" dirty="0"/>
              <a:t>Nel 2018 e nel 2019 gli accantonamenti ai fondi di auto-ritenzione del rischio delle strutture pubbliche </a:t>
            </a:r>
            <a:r>
              <a:rPr lang="it-IT" altLang="it-IT" sz="2200" i="1" dirty="0">
                <a:hlinkClick r:id="rId3" action="ppaction://hlinksldjump"/>
              </a:rPr>
              <a:t>sono diminuiti</a:t>
            </a:r>
            <a:r>
              <a:rPr lang="it-IT" altLang="it-IT" sz="2200" i="1" dirty="0"/>
              <a:t>, dopo 5 anni di crescita </a:t>
            </a:r>
            <a:endParaRPr lang="it-IT" altLang="it-IT" sz="2200" i="1" dirty="0" smtClean="0"/>
          </a:p>
          <a:p>
            <a:pPr marL="354013" indent="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None/>
            </a:pPr>
            <a:r>
              <a:rPr lang="it-IT" altLang="it-IT" sz="2200" i="1" dirty="0" smtClean="0"/>
              <a:t>Coincidenza </a:t>
            </a:r>
            <a:r>
              <a:rPr lang="it-IT" altLang="it-IT" sz="2200" i="1" dirty="0"/>
              <a:t>o inversione di </a:t>
            </a:r>
            <a:r>
              <a:rPr lang="it-IT" altLang="it-IT" sz="2200" i="1" dirty="0" smtClean="0"/>
              <a:t>trend, </a:t>
            </a:r>
            <a:r>
              <a:rPr lang="it-IT" altLang="it-IT" sz="2200" i="1" dirty="0"/>
              <a:t>determinata anche da incertezza normativa?</a:t>
            </a:r>
          </a:p>
          <a:p>
            <a:pPr marL="452438" indent="0">
              <a:lnSpc>
                <a:spcPct val="150000"/>
              </a:lnSpc>
              <a:spcBef>
                <a:spcPts val="12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None/>
            </a:pPr>
            <a:endParaRPr lang="it-IT" altLang="it-IT" sz="2200" i="1" dirty="0"/>
          </a:p>
        </p:txBody>
      </p:sp>
    </p:spTree>
    <p:extLst>
      <p:ext uri="{BB962C8B-B14F-4D97-AF65-F5344CB8AC3E}">
        <p14:creationId xmlns:p14="http://schemas.microsoft.com/office/powerpoint/2010/main" val="38602038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stampone presentazioni ISVAP">
  <a:themeElements>
    <a:clrScheme name="Personalizzato 1">
      <a:dk1>
        <a:srgbClr val="000099"/>
      </a:dk1>
      <a:lt1>
        <a:srgbClr val="FFFF99"/>
      </a:lt1>
      <a:dk2>
        <a:srgbClr val="FFCC66"/>
      </a:dk2>
      <a:lt2>
        <a:srgbClr val="FFCC66"/>
      </a:lt2>
      <a:accent1>
        <a:srgbClr val="FF6633"/>
      </a:accent1>
      <a:accent2>
        <a:srgbClr val="000099"/>
      </a:accent2>
      <a:accent3>
        <a:srgbClr val="FFFF99"/>
      </a:accent3>
      <a:accent4>
        <a:srgbClr val="000082"/>
      </a:accent4>
      <a:accent5>
        <a:srgbClr val="FFB8AD"/>
      </a:accent5>
      <a:accent6>
        <a:srgbClr val="00008A"/>
      </a:accent6>
      <a:hlink>
        <a:srgbClr val="CC0000"/>
      </a:hlink>
      <a:folHlink>
        <a:srgbClr val="FFCA5F"/>
      </a:folHlink>
    </a:clrScheme>
    <a:fontScheme name="3_stampone presentazioni ISVA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tampone presentazioni ISVAP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mpone presentazioni ISVAP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mpone presentazioni ISVAP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mpone presentazioni ISVAP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mpone presentazioni ISVAP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mpone presentazioni ISVAP 6">
        <a:dk1>
          <a:srgbClr val="000099"/>
        </a:dk1>
        <a:lt1>
          <a:srgbClr val="FFFF66"/>
        </a:lt1>
        <a:dk2>
          <a:srgbClr val="FFCC66"/>
        </a:dk2>
        <a:lt2>
          <a:srgbClr val="FFCC66"/>
        </a:lt2>
        <a:accent1>
          <a:srgbClr val="FF6633"/>
        </a:accent1>
        <a:accent2>
          <a:srgbClr val="000099"/>
        </a:accent2>
        <a:accent3>
          <a:srgbClr val="FFFFB8"/>
        </a:accent3>
        <a:accent4>
          <a:srgbClr val="000082"/>
        </a:accent4>
        <a:accent5>
          <a:srgbClr val="FFB8AD"/>
        </a:accent5>
        <a:accent6>
          <a:srgbClr val="00008A"/>
        </a:accent6>
        <a:hlink>
          <a:srgbClr val="CC0000"/>
        </a:hlink>
        <a:folHlink>
          <a:srgbClr val="FFCA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mpone presentazioni ISVAP 7">
        <a:dk1>
          <a:srgbClr val="000099"/>
        </a:dk1>
        <a:lt1>
          <a:srgbClr val="FFFF99"/>
        </a:lt1>
        <a:dk2>
          <a:srgbClr val="FFCC66"/>
        </a:dk2>
        <a:lt2>
          <a:srgbClr val="FFCC66"/>
        </a:lt2>
        <a:accent1>
          <a:srgbClr val="FF6633"/>
        </a:accent1>
        <a:accent2>
          <a:srgbClr val="000099"/>
        </a:accent2>
        <a:accent3>
          <a:srgbClr val="FFFFCA"/>
        </a:accent3>
        <a:accent4>
          <a:srgbClr val="000082"/>
        </a:accent4>
        <a:accent5>
          <a:srgbClr val="FFB8AD"/>
        </a:accent5>
        <a:accent6>
          <a:srgbClr val="00008A"/>
        </a:accent6>
        <a:hlink>
          <a:srgbClr val="CC0000"/>
        </a:hlink>
        <a:folHlink>
          <a:srgbClr val="FFCA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FF0629A0EC4BB4B9103B27F8001EF74" ma:contentTypeVersion="0" ma:contentTypeDescription="Creare un nuovo documento." ma:contentTypeScope="" ma:versionID="d793655f208c8a74e47a06ead753d93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3eec16d3e841ebf650196acacb84cc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0FD2475-B07F-4823-97B2-A42E874E48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01056D-E7D8-44AB-ACE7-D72AC9A495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B1E07E4-A55B-4FA3-B349-E7753063A9C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Format Presentazione - stile Rago</Template>
  <TotalTime>13809</TotalTime>
  <Words>1089</Words>
  <Application>Microsoft Office PowerPoint</Application>
  <PresentationFormat>Presentazione su schermo (4:3)</PresentationFormat>
  <Paragraphs>171</Paragraphs>
  <Slides>24</Slides>
  <Notes>24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8" baseType="lpstr">
      <vt:lpstr>Arial</vt:lpstr>
      <vt:lpstr>Times New Roman</vt:lpstr>
      <vt:lpstr>Wingdings</vt:lpstr>
      <vt:lpstr>3_stampone presentazioni ISVAP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ISVAP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Antonio De Pascalis (IVASS)</dc:creator>
  <cp:lastModifiedBy>Leandro Daurizio (IVASS)</cp:lastModifiedBy>
  <cp:revision>1535</cp:revision>
  <cp:lastPrinted>2018-04-09T12:50:44Z</cp:lastPrinted>
  <dcterms:created xsi:type="dcterms:W3CDTF">2006-05-12T13:01:33Z</dcterms:created>
  <dcterms:modified xsi:type="dcterms:W3CDTF">2022-02-17T15:42:18Z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ingExpirationDate">
    <vt:lpwstr/>
  </property>
  <property fmtid="{D5CDD505-2E9C-101B-9397-08002B2CF9AE}" pid="3" name="PublishingStartDate">
    <vt:lpwstr/>
  </property>
  <property fmtid="{D5CDD505-2E9C-101B-9397-08002B2CF9AE}" pid="4" name="ContentTypeId">
    <vt:lpwstr>0x010100FFF0629A0EC4BB4B9103B27F8001EF74</vt:lpwstr>
  </property>
</Properties>
</file>