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60" r:id="rId3"/>
    <p:sldId id="258" r:id="rId4"/>
    <p:sldId id="261" r:id="rId5"/>
    <p:sldId id="257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3" r:id="rId14"/>
    <p:sldId id="275" r:id="rId15"/>
    <p:sldId id="276" r:id="rId16"/>
    <p:sldId id="277" r:id="rId17"/>
    <p:sldId id="278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12.png"/><Relationship Id="rId15" Type="http://schemas.openxmlformats.org/officeDocument/2006/relationships/image" Target="../media/image18.jpe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sv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5">
            <a:extLst>
              <a:ext uri="{FF2B5EF4-FFF2-40B4-BE49-F238E27FC236}">
                <a16:creationId xmlns:a16="http://schemas.microsoft.com/office/drawing/2014/main" id="{494F4BA9-36EC-4B12-ACB4-28338892CB9A}"/>
              </a:ext>
            </a:extLst>
          </p:cNvPr>
          <p:cNvSpPr txBox="1"/>
          <p:nvPr/>
        </p:nvSpPr>
        <p:spPr>
          <a:xfrm>
            <a:off x="1778263" y="2195432"/>
            <a:ext cx="760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cs typeface="Times New Roman" panose="02020603050405020304" pitchFamily="18" charset="0"/>
              </a:rPr>
              <a:t>AGRICOLTURA, FAUNA SELVATICA, CACCIA E ASSICURAZIONI</a:t>
            </a:r>
          </a:p>
        </p:txBody>
      </p:sp>
      <p:sp>
        <p:nvSpPr>
          <p:cNvPr id="14" name="CasellaDiTesto 6">
            <a:extLst>
              <a:ext uri="{FF2B5EF4-FFF2-40B4-BE49-F238E27FC236}">
                <a16:creationId xmlns:a16="http://schemas.microsoft.com/office/drawing/2014/main" id="{DDFD529F-553F-4760-956C-DDED36214567}"/>
              </a:ext>
            </a:extLst>
          </p:cNvPr>
          <p:cNvSpPr txBox="1"/>
          <p:nvPr/>
        </p:nvSpPr>
        <p:spPr>
          <a:xfrm>
            <a:off x="4552786" y="1134701"/>
            <a:ext cx="226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cs typeface="Times New Roman" panose="02020603050405020304" pitchFamily="18" charset="0"/>
              </a:rPr>
              <a:t>WEBINAR</a:t>
            </a:r>
          </a:p>
          <a:p>
            <a:pPr algn="ctr"/>
            <a:r>
              <a:rPr lang="it-IT" sz="1600" dirty="0">
                <a:cs typeface="Times New Roman" panose="02020603050405020304" pitchFamily="18" charset="0"/>
              </a:rPr>
              <a:t>VENERDÌ 23 APRILE 2021</a:t>
            </a:r>
          </a:p>
        </p:txBody>
      </p:sp>
      <p:pic>
        <p:nvPicPr>
          <p:cNvPr id="17" name="Immagine 10">
            <a:extLst>
              <a:ext uri="{FF2B5EF4-FFF2-40B4-BE49-F238E27FC236}">
                <a16:creationId xmlns:a16="http://schemas.microsoft.com/office/drawing/2014/main" id="{1FC6B4DB-3BF4-4164-BBA8-59038387E3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901" y="5557161"/>
            <a:ext cx="1433968" cy="104684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9CCEE3-7F2A-4B77-8DEF-1BFAF55305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2800" b="1" dirty="0"/>
              <a:t>La tutela delle produzioni agroforestali e la necessità di gestire la fauna selvatica</a:t>
            </a:r>
            <a:endParaRPr lang="it-IT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41E25C8-815D-4EC1-8246-E5429C259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8853" y="4272370"/>
            <a:ext cx="6908063" cy="1096899"/>
          </a:xfrm>
        </p:spPr>
        <p:txBody>
          <a:bodyPr/>
          <a:lstStyle/>
          <a:p>
            <a:pPr algn="ctr"/>
            <a:r>
              <a:rPr lang="it-IT" sz="2000" b="1" dirty="0"/>
              <a:t>Orazio La Marca - Francesco Sorbetti Guerri</a:t>
            </a:r>
          </a:p>
          <a:p>
            <a:pPr algn="ctr"/>
            <a:r>
              <a:rPr lang="it-IT" dirty="0"/>
              <a:t>orazio.lamarca@unifi.it - francesco.sorbettiguerri@unifi.it</a:t>
            </a:r>
          </a:p>
          <a:p>
            <a:endParaRPr lang="it-IT" dirty="0"/>
          </a:p>
        </p:txBody>
      </p:sp>
      <p:pic>
        <p:nvPicPr>
          <p:cNvPr id="1030" name="Picture 6" descr="News ed Eventi - Fondazione Cesifin Alberto Predieri">
            <a:extLst>
              <a:ext uri="{FF2B5EF4-FFF2-40B4-BE49-F238E27FC236}">
                <a16:creationId xmlns:a16="http://schemas.microsoft.com/office/drawing/2014/main" id="{375B4270-1FD3-48FD-92C0-723C94688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68" y="5663999"/>
            <a:ext cx="2314697" cy="8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1B4B0-F68E-446F-8B10-B3C115336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3781" y="5590803"/>
            <a:ext cx="1976286" cy="8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52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11" descr="P5200356">
            <a:extLst>
              <a:ext uri="{FF2B5EF4-FFF2-40B4-BE49-F238E27FC236}">
                <a16:creationId xmlns:a16="http://schemas.microsoft.com/office/drawing/2014/main" id="{72669F32-4D4E-4E9E-A851-CFB193C4E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2" b="2361"/>
          <a:stretch/>
        </p:blipFill>
        <p:spPr bwMode="auto">
          <a:xfrm>
            <a:off x="20" y="-1"/>
            <a:ext cx="5897982" cy="685800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Isosceles Triangle 30">
            <a:extLst>
              <a:ext uri="{FF2B5EF4-FFF2-40B4-BE49-F238E27FC236}">
                <a16:creationId xmlns:a16="http://schemas.microsoft.com/office/drawing/2014/main" id="{2F9F6FEB-DD01-4F04-A465-6BB9A3560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20" descr="P:\IVANA\CONVENZIONE CM CASENTINO\PRESENTAZIONE BRAMITO 2008\HPIM2081.JPG">
            <a:extLst>
              <a:ext uri="{FF2B5EF4-FFF2-40B4-BE49-F238E27FC236}">
                <a16:creationId xmlns:a16="http://schemas.microsoft.com/office/drawing/2014/main" id="{832C8A39-1EC1-4890-8B81-14F15EC36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r="10004"/>
          <a:stretch/>
        </p:blipFill>
        <p:spPr bwMode="auto">
          <a:xfrm>
            <a:off x="4869095" y="-1"/>
            <a:ext cx="7312272" cy="685800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Freeform 52">
            <a:extLst>
              <a:ext uri="{FF2B5EF4-FFF2-40B4-BE49-F238E27FC236}">
                <a16:creationId xmlns:a16="http://schemas.microsoft.com/office/drawing/2014/main" id="{3A459D44-E95C-4AB2-9D79-7C182560C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rgbClr val="000000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F37062B-29B9-48EA-B20D-914634A68B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78411DE-368F-4426-8868-B6EEB07F72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23">
            <a:extLst>
              <a:ext uri="{FF2B5EF4-FFF2-40B4-BE49-F238E27FC236}">
                <a16:creationId xmlns:a16="http://schemas.microsoft.com/office/drawing/2014/main" id="{6D3E764F-DD76-4E74-8C36-7CEE8231EB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25">
            <a:extLst>
              <a:ext uri="{FF2B5EF4-FFF2-40B4-BE49-F238E27FC236}">
                <a16:creationId xmlns:a16="http://schemas.microsoft.com/office/drawing/2014/main" id="{087944EB-94D5-45B3-801D-DCE3F5264A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Isosceles Triangle 24">
            <a:extLst>
              <a:ext uri="{FF2B5EF4-FFF2-40B4-BE49-F238E27FC236}">
                <a16:creationId xmlns:a16="http://schemas.microsoft.com/office/drawing/2014/main" id="{E6C6DF53-20EC-4B92-9ADE-C0B7B4056B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E0245-6C5E-4484-9B11-5C8509A4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700" dirty="0"/>
              <a:t>7-Protezioni </a:t>
            </a:r>
            <a:r>
              <a:rPr lang="en-US" sz="3700" dirty="0" err="1"/>
              <a:t>individuali</a:t>
            </a:r>
            <a:r>
              <a:rPr lang="en-US" sz="3700" dirty="0"/>
              <a:t> alle </a:t>
            </a:r>
            <a:r>
              <a:rPr lang="en-US" sz="3700" dirty="0" err="1"/>
              <a:t>piante</a:t>
            </a:r>
            <a:r>
              <a:rPr lang="en-US" sz="3700" dirty="0"/>
              <a:t> e…</a:t>
            </a:r>
          </a:p>
        </p:txBody>
      </p:sp>
      <p:sp>
        <p:nvSpPr>
          <p:cNvPr id="79" name="Rectangle 27">
            <a:extLst>
              <a:ext uri="{FF2B5EF4-FFF2-40B4-BE49-F238E27FC236}">
                <a16:creationId xmlns:a16="http://schemas.microsoft.com/office/drawing/2014/main" id="{5AA3CC08-5871-4D9C-8C6A-A90142CB0B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28">
            <a:extLst>
              <a:ext uri="{FF2B5EF4-FFF2-40B4-BE49-F238E27FC236}">
                <a16:creationId xmlns:a16="http://schemas.microsoft.com/office/drawing/2014/main" id="{2872F700-90BF-4EFD-9F34-06E9EFB277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9">
            <a:extLst>
              <a:ext uri="{FF2B5EF4-FFF2-40B4-BE49-F238E27FC236}">
                <a16:creationId xmlns:a16="http://schemas.microsoft.com/office/drawing/2014/main" id="{F863767A-3540-4676-A852-0E8A7A2EEA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Isosceles Triangle 29">
            <a:extLst>
              <a:ext uri="{FF2B5EF4-FFF2-40B4-BE49-F238E27FC236}">
                <a16:creationId xmlns:a16="http://schemas.microsoft.com/office/drawing/2014/main" id="{10D8237D-B0CE-41F6-B238-F6F84B855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6068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A337E3-768C-4892-9FA2-0DF6F0CEF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4063534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…</a:t>
            </a:r>
            <a:r>
              <a:rPr lang="en-US" dirty="0" err="1"/>
              <a:t>protezioni</a:t>
            </a:r>
            <a:r>
              <a:rPr lang="en-US" dirty="0"/>
              <a:t> </a:t>
            </a:r>
            <a:r>
              <a:rPr lang="en-US" dirty="0" err="1" smtClean="0"/>
              <a:t>collettive</a:t>
            </a:r>
            <a:r>
              <a:rPr lang="en-US" dirty="0" smtClean="0"/>
              <a:t> (</a:t>
            </a:r>
            <a:r>
              <a:rPr lang="en-US" sz="1800" dirty="0" err="1" smtClean="0"/>
              <a:t>Foto</a:t>
            </a:r>
            <a:r>
              <a:rPr lang="en-US" sz="1800" dirty="0" smtClean="0"/>
              <a:t> A. </a:t>
            </a:r>
            <a:r>
              <a:rPr lang="en-US" sz="1800" dirty="0" err="1" smtClean="0"/>
              <a:t>Bresciani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2" descr="P:\IVANA\CONVENZIONE CM CASENTINO\PRESENTAZIONE BRAMITO 2008\chiudende 022.jpg">
            <a:extLst>
              <a:ext uri="{FF2B5EF4-FFF2-40B4-BE49-F238E27FC236}">
                <a16:creationId xmlns:a16="http://schemas.microsoft.com/office/drawing/2014/main" id="{6F78F43B-BE84-462F-A661-8D537C5AA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r="22714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EE20317-022C-4CD8-B045-1866BD39D543}"/>
              </a:ext>
            </a:extLst>
          </p:cNvPr>
          <p:cNvSpPr txBox="1">
            <a:spLocks/>
          </p:cNvSpPr>
          <p:nvPr/>
        </p:nvSpPr>
        <p:spPr>
          <a:xfrm>
            <a:off x="4900792" y="5019822"/>
            <a:ext cx="452571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000" dirty="0">
                <a:solidFill>
                  <a:schemeClr val="tx1"/>
                </a:solidFill>
              </a:rPr>
              <a:t>Le recinzioni sono alte almeno 2 metri </a:t>
            </a:r>
            <a:r>
              <a:rPr lang="it-IT" sz="20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sz="2000" dirty="0">
                <a:solidFill>
                  <a:schemeClr val="tx1"/>
                </a:solidFill>
              </a:rPr>
              <a:t>Costi insostenibili per qualsiasi attività forestale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03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4B8E16-91B8-46D9-9E91-1F6A97A0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8- Cause </a:t>
            </a:r>
            <a:r>
              <a:rPr lang="en-US" dirty="0" err="1" smtClean="0"/>
              <a:t>dell’incremento</a:t>
            </a:r>
            <a:r>
              <a:rPr lang="en-US" dirty="0" smtClean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ungulati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09844-4092-4968-BA5E-EF7994A80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773" y="1698766"/>
            <a:ext cx="5824689" cy="480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83AE6-DAA1-4035-9C15-4BA25406B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49" y="2078096"/>
            <a:ext cx="5532358" cy="4426155"/>
          </a:xfr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endParaRPr lang="en-US" b="1" dirty="0"/>
          </a:p>
          <a:p>
            <a:pPr marL="514350" indent="-144000">
              <a:lnSpc>
                <a:spcPct val="120000"/>
              </a:lnSpc>
              <a:spcBef>
                <a:spcPts val="600"/>
              </a:spcBef>
            </a:pPr>
            <a:r>
              <a:rPr lang="en-US" sz="2100" dirty="0"/>
              <a:t> </a:t>
            </a:r>
            <a:r>
              <a:rPr lang="en-US" sz="3800" dirty="0" err="1"/>
              <a:t>all’abbandono</a:t>
            </a:r>
            <a:r>
              <a:rPr lang="en-US" sz="3800" dirty="0"/>
              <a:t> </a:t>
            </a:r>
            <a:r>
              <a:rPr lang="en-US" sz="3800" dirty="0" err="1"/>
              <a:t>delle</a:t>
            </a:r>
            <a:r>
              <a:rPr lang="en-US" sz="3800" dirty="0"/>
              <a:t> </a:t>
            </a:r>
            <a:r>
              <a:rPr lang="en-US" sz="3800" dirty="0" err="1" smtClean="0"/>
              <a:t>campagne</a:t>
            </a:r>
            <a:endParaRPr lang="en-US" sz="3800" dirty="0"/>
          </a:p>
          <a:p>
            <a:pPr marL="514350" indent="-144000">
              <a:lnSpc>
                <a:spcPct val="120000"/>
              </a:lnSpc>
              <a:spcBef>
                <a:spcPts val="600"/>
              </a:spcBef>
            </a:pPr>
            <a:r>
              <a:rPr lang="en-US" sz="3800" dirty="0" err="1"/>
              <a:t>alla</a:t>
            </a:r>
            <a:r>
              <a:rPr lang="en-US" sz="3800" dirty="0"/>
              <a:t> </a:t>
            </a:r>
            <a:r>
              <a:rPr lang="en-US" sz="3800" dirty="0" err="1"/>
              <a:t>diminuzione</a:t>
            </a:r>
            <a:r>
              <a:rPr lang="en-US" sz="3800" dirty="0"/>
              <a:t> </a:t>
            </a:r>
            <a:r>
              <a:rPr lang="en-US" sz="3800" dirty="0" err="1"/>
              <a:t>delle</a:t>
            </a:r>
            <a:r>
              <a:rPr lang="en-US" sz="3800" dirty="0"/>
              <a:t> </a:t>
            </a:r>
            <a:r>
              <a:rPr lang="en-US" sz="3800" dirty="0" err="1"/>
              <a:t>aree</a:t>
            </a:r>
            <a:r>
              <a:rPr lang="en-US" sz="3800" dirty="0"/>
              <a:t> </a:t>
            </a:r>
            <a:r>
              <a:rPr lang="en-US" sz="3800" dirty="0" err="1"/>
              <a:t>agricole</a:t>
            </a:r>
            <a:endParaRPr lang="en-US" sz="3800" dirty="0"/>
          </a:p>
          <a:p>
            <a:pPr marL="514350" indent="-144000">
              <a:lnSpc>
                <a:spcPct val="120000"/>
              </a:lnSpc>
              <a:spcBef>
                <a:spcPts val="600"/>
              </a:spcBef>
            </a:pPr>
            <a:r>
              <a:rPr lang="en-US" sz="3800" dirty="0"/>
              <a:t> </a:t>
            </a:r>
            <a:r>
              <a:rPr lang="en-US" sz="3800" dirty="0" err="1"/>
              <a:t>all’aumento</a:t>
            </a:r>
            <a:r>
              <a:rPr lang="en-US" sz="3800" dirty="0"/>
              <a:t> </a:t>
            </a:r>
            <a:r>
              <a:rPr lang="en-US" sz="3800" dirty="0" err="1"/>
              <a:t>delle</a:t>
            </a:r>
            <a:r>
              <a:rPr lang="en-US" sz="3800" dirty="0"/>
              <a:t> </a:t>
            </a:r>
            <a:r>
              <a:rPr lang="en-US" sz="3800" dirty="0" err="1"/>
              <a:t>aree</a:t>
            </a:r>
            <a:r>
              <a:rPr lang="en-US" sz="3800" dirty="0"/>
              <a:t> </a:t>
            </a:r>
            <a:r>
              <a:rPr lang="en-US" sz="3800" dirty="0" err="1"/>
              <a:t>boscate</a:t>
            </a:r>
            <a:endParaRPr lang="en-US" sz="3800" dirty="0"/>
          </a:p>
          <a:p>
            <a:pPr marL="514350" indent="-144000">
              <a:lnSpc>
                <a:spcPct val="120000"/>
              </a:lnSpc>
              <a:spcBef>
                <a:spcPts val="600"/>
              </a:spcBef>
            </a:pPr>
            <a:r>
              <a:rPr lang="en-US" sz="3800" dirty="0"/>
              <a:t> </a:t>
            </a:r>
            <a:r>
              <a:rPr lang="en-US" sz="3800" dirty="0" err="1"/>
              <a:t>alla</a:t>
            </a:r>
            <a:r>
              <a:rPr lang="en-US" sz="3800" dirty="0"/>
              <a:t> </a:t>
            </a:r>
            <a:r>
              <a:rPr lang="en-US" sz="3800" dirty="0" err="1"/>
              <a:t>diminuzione</a:t>
            </a:r>
            <a:r>
              <a:rPr lang="en-US" sz="3800" dirty="0"/>
              <a:t> </a:t>
            </a:r>
            <a:r>
              <a:rPr lang="en-US" sz="3800" dirty="0" err="1"/>
              <a:t>numerica</a:t>
            </a:r>
            <a:r>
              <a:rPr lang="en-US" sz="3800" dirty="0"/>
              <a:t> e </a:t>
            </a:r>
            <a:r>
              <a:rPr lang="en-US" sz="3800" dirty="0" err="1"/>
              <a:t>all’aumento</a:t>
            </a:r>
            <a:r>
              <a:rPr lang="en-US" sz="3800" dirty="0"/>
              <a:t> </a:t>
            </a:r>
            <a:r>
              <a:rPr lang="en-US" sz="3800" dirty="0" err="1"/>
              <a:t>dell’età</a:t>
            </a:r>
            <a:r>
              <a:rPr lang="en-US" sz="3800" dirty="0"/>
              <a:t> media </a:t>
            </a:r>
            <a:r>
              <a:rPr lang="en-US" sz="3800" dirty="0" err="1"/>
              <a:t>dei</a:t>
            </a:r>
            <a:r>
              <a:rPr lang="en-US" sz="3800" dirty="0"/>
              <a:t> </a:t>
            </a:r>
            <a:r>
              <a:rPr lang="en-US" sz="3800" dirty="0" err="1"/>
              <a:t>cacciatori</a:t>
            </a:r>
            <a:endParaRPr lang="en-US" sz="3800" dirty="0"/>
          </a:p>
          <a:p>
            <a:pPr marL="514350" indent="-144000">
              <a:lnSpc>
                <a:spcPct val="120000"/>
              </a:lnSpc>
              <a:spcBef>
                <a:spcPts val="600"/>
              </a:spcBef>
            </a:pPr>
            <a:r>
              <a:rPr lang="en-US" sz="3800" dirty="0"/>
              <a:t> alle </a:t>
            </a:r>
            <a:r>
              <a:rPr lang="en-US" sz="3800" dirty="0" err="1"/>
              <a:t>introduzioni</a:t>
            </a:r>
            <a:r>
              <a:rPr lang="en-US" sz="3800" dirty="0"/>
              <a:t> a </a:t>
            </a:r>
            <a:r>
              <a:rPr lang="en-US" sz="3800" dirty="0" err="1"/>
              <a:t>scopo</a:t>
            </a:r>
            <a:r>
              <a:rPr lang="en-US" sz="3800" dirty="0"/>
              <a:t> </a:t>
            </a:r>
            <a:r>
              <a:rPr lang="en-US" sz="3800" dirty="0" err="1"/>
              <a:t>naturalistico</a:t>
            </a:r>
            <a:r>
              <a:rPr lang="en-US" sz="3800" dirty="0"/>
              <a:t> e </a:t>
            </a:r>
            <a:r>
              <a:rPr lang="en-US" sz="3800" dirty="0" err="1"/>
              <a:t>venatorio</a:t>
            </a:r>
            <a:r>
              <a:rPr lang="en-US" sz="3800" dirty="0"/>
              <a:t> </a:t>
            </a:r>
            <a:r>
              <a:rPr lang="en-US" sz="3800" dirty="0" err="1"/>
              <a:t>delle</a:t>
            </a:r>
            <a:r>
              <a:rPr lang="en-US" sz="3800" dirty="0"/>
              <a:t> specie ungulate</a:t>
            </a:r>
          </a:p>
          <a:p>
            <a:pPr marL="514350" indent="-144000">
              <a:lnSpc>
                <a:spcPct val="120000"/>
              </a:lnSpc>
              <a:spcBef>
                <a:spcPts val="600"/>
              </a:spcBef>
            </a:pPr>
            <a:r>
              <a:rPr lang="en-US" sz="3800" dirty="0"/>
              <a:t> ai </a:t>
            </a:r>
            <a:r>
              <a:rPr lang="en-US" sz="3800" dirty="0" err="1"/>
              <a:t>foraggiamenti</a:t>
            </a:r>
            <a:r>
              <a:rPr lang="en-US" sz="3800" dirty="0"/>
              <a:t> e alle </a:t>
            </a:r>
            <a:r>
              <a:rPr lang="en-US" sz="3800" dirty="0" err="1"/>
              <a:t>colture</a:t>
            </a:r>
            <a:r>
              <a:rPr lang="en-US" sz="3800" dirty="0"/>
              <a:t> a </a:t>
            </a:r>
            <a:r>
              <a:rPr lang="en-US" sz="3800" dirty="0" err="1"/>
              <a:t>scopo</a:t>
            </a:r>
            <a:r>
              <a:rPr lang="en-US" sz="3800" dirty="0"/>
              <a:t> </a:t>
            </a:r>
            <a:r>
              <a:rPr lang="en-US" sz="3800" dirty="0" err="1"/>
              <a:t>faunistico</a:t>
            </a:r>
            <a:endParaRPr lang="en-US" sz="3800" dirty="0"/>
          </a:p>
          <a:p>
            <a:pPr marL="514350" indent="-144000">
              <a:lnSpc>
                <a:spcPct val="120000"/>
              </a:lnSpc>
              <a:spcBef>
                <a:spcPts val="600"/>
              </a:spcBef>
            </a:pPr>
            <a:r>
              <a:rPr lang="en-US" sz="3800" dirty="0"/>
              <a:t> </a:t>
            </a:r>
            <a:r>
              <a:rPr lang="en-US" sz="3800" dirty="0" err="1"/>
              <a:t>all’espansione</a:t>
            </a:r>
            <a:r>
              <a:rPr lang="en-US" sz="3800" dirty="0"/>
              <a:t> </a:t>
            </a:r>
            <a:r>
              <a:rPr lang="en-US" sz="3800" dirty="0" err="1"/>
              <a:t>delle</a:t>
            </a:r>
            <a:r>
              <a:rPr lang="en-US" sz="3800" dirty="0"/>
              <a:t> </a:t>
            </a:r>
            <a:r>
              <a:rPr lang="en-US" sz="3800" dirty="0" err="1"/>
              <a:t>aree</a:t>
            </a:r>
            <a:r>
              <a:rPr lang="en-US" sz="3800" dirty="0"/>
              <a:t> </a:t>
            </a:r>
            <a:r>
              <a:rPr lang="en-US" sz="3800" dirty="0" err="1"/>
              <a:t>protette</a:t>
            </a:r>
            <a:r>
              <a:rPr lang="en-US" sz="3800" dirty="0"/>
              <a:t> in cui non </a:t>
            </a:r>
            <a:r>
              <a:rPr lang="en-US" sz="3800" dirty="0" err="1"/>
              <a:t>si</a:t>
            </a:r>
            <a:r>
              <a:rPr lang="en-US" sz="3800" dirty="0"/>
              <a:t> </a:t>
            </a:r>
            <a:r>
              <a:rPr lang="en-US" sz="3800" dirty="0" err="1"/>
              <a:t>esercita</a:t>
            </a:r>
            <a:r>
              <a:rPr lang="en-US" sz="3800" dirty="0"/>
              <a:t> </a:t>
            </a:r>
            <a:r>
              <a:rPr lang="en-US" sz="3800" dirty="0" err="1"/>
              <a:t>gestione</a:t>
            </a:r>
            <a:endParaRPr lang="en-US" sz="3800" dirty="0"/>
          </a:p>
          <a:p>
            <a:pPr marL="514350" indent="-144000">
              <a:lnSpc>
                <a:spcPct val="120000"/>
              </a:lnSpc>
              <a:spcBef>
                <a:spcPts val="600"/>
              </a:spcBef>
            </a:pPr>
            <a:r>
              <a:rPr lang="en-US" sz="3800" dirty="0"/>
              <a:t>  al </a:t>
            </a:r>
            <a:r>
              <a:rPr lang="en-US" sz="3800" dirty="0" err="1"/>
              <a:t>miglioramento</a:t>
            </a:r>
            <a:r>
              <a:rPr lang="en-US" sz="3800" dirty="0"/>
              <a:t> </a:t>
            </a:r>
            <a:r>
              <a:rPr lang="en-US" sz="3800" dirty="0" err="1"/>
              <a:t>delle</a:t>
            </a:r>
            <a:r>
              <a:rPr lang="en-US" sz="3800" dirty="0"/>
              <a:t> </a:t>
            </a:r>
            <a:r>
              <a:rPr lang="en-US" sz="3800" dirty="0" err="1"/>
              <a:t>condizioni</a:t>
            </a:r>
            <a:r>
              <a:rPr lang="en-US" sz="3800" dirty="0"/>
              <a:t> </a:t>
            </a:r>
            <a:r>
              <a:rPr lang="en-US" sz="3800" dirty="0" err="1"/>
              <a:t>economiche</a:t>
            </a:r>
            <a:r>
              <a:rPr lang="en-US" sz="3800" dirty="0"/>
              <a:t> del </a:t>
            </a:r>
            <a:r>
              <a:rPr lang="en-US" sz="3800" dirty="0" err="1"/>
              <a:t>Paese</a:t>
            </a:r>
            <a:r>
              <a:rPr lang="en-US" sz="3800" dirty="0"/>
              <a:t>,</a:t>
            </a:r>
          </a:p>
          <a:p>
            <a:pPr marL="514350" indent="-144000">
              <a:lnSpc>
                <a:spcPct val="120000"/>
              </a:lnSpc>
              <a:spcBef>
                <a:spcPts val="600"/>
              </a:spcBef>
            </a:pPr>
            <a:r>
              <a:rPr lang="en-US" sz="3800" dirty="0"/>
              <a:t> alle </a:t>
            </a:r>
            <a:r>
              <a:rPr lang="en-US" sz="3800" dirty="0" err="1"/>
              <a:t>limitazioni</a:t>
            </a:r>
            <a:r>
              <a:rPr lang="en-US" sz="3800" dirty="0"/>
              <a:t> </a:t>
            </a:r>
            <a:r>
              <a:rPr lang="en-US" sz="3800" dirty="0" err="1"/>
              <a:t>alla</a:t>
            </a:r>
            <a:r>
              <a:rPr lang="en-US" sz="3800" dirty="0"/>
              <a:t> </a:t>
            </a:r>
            <a:r>
              <a:rPr lang="en-US" sz="3800" dirty="0" err="1"/>
              <a:t>gestione</a:t>
            </a:r>
            <a:r>
              <a:rPr lang="en-US" sz="3800" dirty="0"/>
              <a:t> </a:t>
            </a:r>
            <a:r>
              <a:rPr lang="en-US" sz="3800" dirty="0" err="1"/>
              <a:t>venatoria</a:t>
            </a:r>
            <a:r>
              <a:rPr lang="en-US" sz="3800" dirty="0"/>
              <a:t> </a:t>
            </a:r>
            <a:r>
              <a:rPr lang="en-US" sz="3800" dirty="0" err="1"/>
              <a:t>delle</a:t>
            </a:r>
            <a:r>
              <a:rPr lang="en-US" sz="3800" dirty="0"/>
              <a:t> specie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23DB3AD-47DE-47DB-8ECB-EC02F6795877}"/>
              </a:ext>
            </a:extLst>
          </p:cNvPr>
          <p:cNvSpPr txBox="1">
            <a:spLocks/>
          </p:cNvSpPr>
          <p:nvPr/>
        </p:nvSpPr>
        <p:spPr>
          <a:xfrm>
            <a:off x="277718" y="1376789"/>
            <a:ext cx="5152437" cy="4426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b="1" dirty="0" err="1"/>
              <a:t>L’incremento</a:t>
            </a:r>
            <a:r>
              <a:rPr lang="en-US" b="1" dirty="0"/>
              <a:t> </a:t>
            </a:r>
            <a:r>
              <a:rPr lang="en-US" b="1" dirty="0" err="1"/>
              <a:t>demografico</a:t>
            </a:r>
            <a:r>
              <a:rPr lang="en-US" b="1" dirty="0"/>
              <a:t> </a:t>
            </a:r>
            <a:r>
              <a:rPr lang="en-US" b="1" dirty="0" err="1"/>
              <a:t>delle</a:t>
            </a:r>
            <a:r>
              <a:rPr lang="en-US" b="1" dirty="0"/>
              <a:t> </a:t>
            </a:r>
            <a:r>
              <a:rPr lang="en-US" b="1" dirty="0" err="1"/>
              <a:t>popolazioni</a:t>
            </a:r>
            <a:r>
              <a:rPr lang="en-US" b="1" dirty="0"/>
              <a:t> di </a:t>
            </a:r>
            <a:r>
              <a:rPr lang="en-US" b="1" dirty="0" err="1"/>
              <a:t>ungulati</a:t>
            </a:r>
            <a:r>
              <a:rPr lang="en-US" b="1" dirty="0"/>
              <a:t> è </a:t>
            </a:r>
            <a:r>
              <a:rPr lang="en-US" b="1" dirty="0" err="1"/>
              <a:t>principalmente</a:t>
            </a:r>
            <a:r>
              <a:rPr lang="en-US" b="1" dirty="0"/>
              <a:t> legato:</a:t>
            </a:r>
          </a:p>
        </p:txBody>
      </p:sp>
    </p:spTree>
    <p:extLst>
      <p:ext uri="{BB962C8B-B14F-4D97-AF65-F5344CB8AC3E}">
        <p14:creationId xmlns:p14="http://schemas.microsoft.com/office/powerpoint/2010/main" val="804976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87574-EA61-4E77-9D07-7B35C54F7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164" y="1687502"/>
            <a:ext cx="7323196" cy="151409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Secondo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dati</a:t>
            </a:r>
            <a:r>
              <a:rPr lang="en-US" sz="1600" b="1" dirty="0"/>
              <a:t> </a:t>
            </a:r>
            <a:r>
              <a:rPr lang="en-US" sz="1600" b="1" dirty="0" err="1"/>
              <a:t>relativi</a:t>
            </a:r>
            <a:r>
              <a:rPr lang="en-US" sz="1600" b="1" dirty="0"/>
              <a:t> </a:t>
            </a:r>
            <a:r>
              <a:rPr lang="en-US" sz="1600" b="1" dirty="0" err="1"/>
              <a:t>alla</a:t>
            </a:r>
            <a:r>
              <a:rPr lang="en-US" sz="1600" b="1" dirty="0"/>
              <a:t> </a:t>
            </a:r>
            <a:r>
              <a:rPr lang="en-US" sz="1600" b="1" dirty="0" err="1"/>
              <a:t>Regione</a:t>
            </a:r>
            <a:r>
              <a:rPr lang="en-US" sz="1600" b="1" dirty="0"/>
              <a:t> Toscana </a:t>
            </a:r>
            <a:r>
              <a:rPr lang="en-US" sz="1600" dirty="0"/>
              <a:t>(</a:t>
            </a:r>
            <a:r>
              <a:rPr lang="en-US" sz="1600" dirty="0" err="1"/>
              <a:t>Mazzarone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 </a:t>
            </a:r>
            <a:r>
              <a:rPr lang="en-US" sz="1600" dirty="0" smtClean="0"/>
              <a:t>2017)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danni</a:t>
            </a:r>
            <a:r>
              <a:rPr lang="en-US" sz="1600" dirty="0"/>
              <a:t> </a:t>
            </a:r>
            <a:r>
              <a:rPr lang="en-US" sz="1600" dirty="0" err="1"/>
              <a:t>causati</a:t>
            </a:r>
            <a:r>
              <a:rPr lang="en-US" sz="1600" dirty="0"/>
              <a:t> </a:t>
            </a:r>
            <a:r>
              <a:rPr lang="en-US" sz="1600" dirty="0" err="1"/>
              <a:t>all’agricoltura</a:t>
            </a:r>
            <a:r>
              <a:rPr lang="en-US" sz="1600" dirty="0"/>
              <a:t> da </a:t>
            </a:r>
            <a:r>
              <a:rPr lang="en-US" sz="1600" dirty="0" err="1"/>
              <a:t>ungulati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</a:t>
            </a:r>
            <a:r>
              <a:rPr lang="en-US" sz="1600" dirty="0" err="1"/>
              <a:t>periodo</a:t>
            </a:r>
            <a:r>
              <a:rPr lang="en-US" sz="1600" dirty="0"/>
              <a:t> 2010-2017 </a:t>
            </a:r>
            <a:r>
              <a:rPr lang="en-US" sz="1600" dirty="0" err="1"/>
              <a:t>sono</a:t>
            </a:r>
            <a:r>
              <a:rPr lang="en-US" sz="1600" dirty="0"/>
              <a:t> </a:t>
            </a:r>
            <a:r>
              <a:rPr lang="en-US" sz="1600" dirty="0" err="1"/>
              <a:t>risultati</a:t>
            </a:r>
            <a:r>
              <a:rPr lang="en-US" sz="1600" dirty="0"/>
              <a:t> </a:t>
            </a:r>
            <a:r>
              <a:rPr lang="en-US" sz="1600" b="1" dirty="0" err="1"/>
              <a:t>costantemente</a:t>
            </a:r>
            <a:r>
              <a:rPr lang="en-US" sz="1600" b="1" dirty="0"/>
              <a:t> </a:t>
            </a:r>
            <a:r>
              <a:rPr lang="en-US" sz="1600" b="1" dirty="0" err="1"/>
              <a:t>crescenti</a:t>
            </a:r>
            <a:r>
              <a:rPr lang="en-US" sz="1600" b="1" dirty="0"/>
              <a:t> </a:t>
            </a:r>
            <a:r>
              <a:rPr lang="en-US" sz="1600" b="1" dirty="0" err="1"/>
              <a:t>fino</a:t>
            </a:r>
            <a:r>
              <a:rPr lang="en-US" sz="1600" b="1" dirty="0"/>
              <a:t> a </a:t>
            </a:r>
            <a:r>
              <a:rPr lang="en-US" sz="1600" b="1" dirty="0" err="1"/>
              <a:t>raggiungere</a:t>
            </a:r>
            <a:r>
              <a:rPr lang="en-US" sz="1600" b="1" dirty="0"/>
              <a:t> </a:t>
            </a:r>
            <a:r>
              <a:rPr lang="en-US" sz="1600" b="1" dirty="0" err="1"/>
              <a:t>nel</a:t>
            </a:r>
            <a:r>
              <a:rPr lang="en-US" sz="1600" b="1" dirty="0"/>
              <a:t> 2017 la somma di </a:t>
            </a:r>
            <a:r>
              <a:rPr lang="en-US" sz="1600" b="1" dirty="0" err="1"/>
              <a:t>oltre</a:t>
            </a:r>
            <a:r>
              <a:rPr lang="en-US" sz="1600" b="1" dirty="0"/>
              <a:t> 3 </a:t>
            </a:r>
            <a:r>
              <a:rPr lang="en-US" sz="1600" b="1" dirty="0" err="1"/>
              <a:t>milioni</a:t>
            </a:r>
            <a:r>
              <a:rPr lang="en-US" sz="1600" b="1" dirty="0"/>
              <a:t> di euro per anno</a:t>
            </a:r>
            <a:r>
              <a:rPr lang="en-US" sz="1600" dirty="0"/>
              <a:t>, in gran parte </a:t>
            </a:r>
            <a:r>
              <a:rPr lang="en-US" sz="1600" dirty="0" err="1"/>
              <a:t>attribuibile</a:t>
            </a:r>
            <a:r>
              <a:rPr lang="en-US" sz="1600" dirty="0"/>
              <a:t> al </a:t>
            </a:r>
            <a:r>
              <a:rPr lang="en-US" sz="1600" dirty="0" err="1"/>
              <a:t>cinghiale</a:t>
            </a:r>
            <a:r>
              <a:rPr lang="en-US" sz="1600" dirty="0"/>
              <a:t> (</a:t>
            </a:r>
            <a:r>
              <a:rPr lang="en-US" sz="1600" dirty="0" err="1"/>
              <a:t>oltre</a:t>
            </a:r>
            <a:r>
              <a:rPr lang="en-US" sz="1600" dirty="0"/>
              <a:t> 2 </a:t>
            </a:r>
            <a:r>
              <a:rPr lang="en-US" sz="1600" dirty="0" err="1"/>
              <a:t>milioni</a:t>
            </a:r>
            <a:r>
              <a:rPr lang="en-US" sz="1600" dirty="0"/>
              <a:t> di euro)</a:t>
            </a:r>
          </a:p>
          <a:p>
            <a:endParaRPr lang="en-US" dirty="0"/>
          </a:p>
        </p:txBody>
      </p:sp>
      <p:pic>
        <p:nvPicPr>
          <p:cNvPr id="6" name="Picture 2" descr="Regione Toscana – Elenco degli alberi monumentali censiti dal C.F.S. |">
            <a:extLst>
              <a:ext uri="{FF2B5EF4-FFF2-40B4-BE49-F238E27FC236}">
                <a16:creationId xmlns:a16="http://schemas.microsoft.com/office/drawing/2014/main" id="{B54A9BC5-DA57-4ABD-BED1-BCEEF42E6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6258" y="1579131"/>
            <a:ext cx="1849998" cy="15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1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BBBF90-B4E1-4CDB-B665-32D9012C6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9-I Danni </a:t>
            </a:r>
            <a:r>
              <a:rPr lang="en-US" dirty="0" err="1"/>
              <a:t>economici</a:t>
            </a:r>
            <a:r>
              <a:rPr lang="en-US" dirty="0"/>
              <a:t> in Toscana</a:t>
            </a:r>
          </a:p>
        </p:txBody>
      </p:sp>
      <p:graphicFrame>
        <p:nvGraphicFramePr>
          <p:cNvPr id="28" name="Tabella 2">
            <a:extLst>
              <a:ext uri="{FF2B5EF4-FFF2-40B4-BE49-F238E27FC236}">
                <a16:creationId xmlns:a16="http://schemas.microsoft.com/office/drawing/2014/main" id="{1C3C4BE1-7489-48BD-AA5F-1BBBBFFD6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740550"/>
              </p:ext>
            </p:extLst>
          </p:nvPr>
        </p:nvGraphicFramePr>
        <p:xfrm>
          <a:off x="378568" y="3517998"/>
          <a:ext cx="10608300" cy="3105983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626455">
                  <a:extLst>
                    <a:ext uri="{9D8B030D-6E8A-4147-A177-3AD203B41FA5}">
                      <a16:colId xmlns:a16="http://schemas.microsoft.com/office/drawing/2014/main" val="2147287905"/>
                    </a:ext>
                  </a:extLst>
                </a:gridCol>
                <a:gridCol w="981157">
                  <a:extLst>
                    <a:ext uri="{9D8B030D-6E8A-4147-A177-3AD203B41FA5}">
                      <a16:colId xmlns:a16="http://schemas.microsoft.com/office/drawing/2014/main" val="1480592027"/>
                    </a:ext>
                  </a:extLst>
                </a:gridCol>
                <a:gridCol w="883664">
                  <a:extLst>
                    <a:ext uri="{9D8B030D-6E8A-4147-A177-3AD203B41FA5}">
                      <a16:colId xmlns:a16="http://schemas.microsoft.com/office/drawing/2014/main" val="3910206788"/>
                    </a:ext>
                  </a:extLst>
                </a:gridCol>
                <a:gridCol w="754529">
                  <a:extLst>
                    <a:ext uri="{9D8B030D-6E8A-4147-A177-3AD203B41FA5}">
                      <a16:colId xmlns:a16="http://schemas.microsoft.com/office/drawing/2014/main" val="125228737"/>
                    </a:ext>
                  </a:extLst>
                </a:gridCol>
                <a:gridCol w="848415">
                  <a:extLst>
                    <a:ext uri="{9D8B030D-6E8A-4147-A177-3AD203B41FA5}">
                      <a16:colId xmlns:a16="http://schemas.microsoft.com/office/drawing/2014/main" val="2929284613"/>
                    </a:ext>
                  </a:extLst>
                </a:gridCol>
                <a:gridCol w="848415">
                  <a:extLst>
                    <a:ext uri="{9D8B030D-6E8A-4147-A177-3AD203B41FA5}">
                      <a16:colId xmlns:a16="http://schemas.microsoft.com/office/drawing/2014/main" val="762531360"/>
                    </a:ext>
                  </a:extLst>
                </a:gridCol>
                <a:gridCol w="848415">
                  <a:extLst>
                    <a:ext uri="{9D8B030D-6E8A-4147-A177-3AD203B41FA5}">
                      <a16:colId xmlns:a16="http://schemas.microsoft.com/office/drawing/2014/main" val="1700074547"/>
                    </a:ext>
                  </a:extLst>
                </a:gridCol>
                <a:gridCol w="848415">
                  <a:extLst>
                    <a:ext uri="{9D8B030D-6E8A-4147-A177-3AD203B41FA5}">
                      <a16:colId xmlns:a16="http://schemas.microsoft.com/office/drawing/2014/main" val="2718365323"/>
                    </a:ext>
                  </a:extLst>
                </a:gridCol>
                <a:gridCol w="848415">
                  <a:extLst>
                    <a:ext uri="{9D8B030D-6E8A-4147-A177-3AD203B41FA5}">
                      <a16:colId xmlns:a16="http://schemas.microsoft.com/office/drawing/2014/main" val="481124044"/>
                    </a:ext>
                  </a:extLst>
                </a:gridCol>
                <a:gridCol w="1051275">
                  <a:extLst>
                    <a:ext uri="{9D8B030D-6E8A-4147-A177-3AD203B41FA5}">
                      <a16:colId xmlns:a16="http://schemas.microsoft.com/office/drawing/2014/main" val="3485150056"/>
                    </a:ext>
                  </a:extLst>
                </a:gridCol>
                <a:gridCol w="1069145">
                  <a:extLst>
                    <a:ext uri="{9D8B030D-6E8A-4147-A177-3AD203B41FA5}">
                      <a16:colId xmlns:a16="http://schemas.microsoft.com/office/drawing/2014/main" val="144110256"/>
                    </a:ext>
                  </a:extLst>
                </a:gridCol>
              </a:tblGrid>
              <a:tr h="36422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Specie/anno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2010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solidFill>
                            <a:schemeClr val="bg1"/>
                          </a:solidFill>
                          <a:effectLst/>
                        </a:rPr>
                        <a:t>2011</a:t>
                      </a:r>
                      <a:endParaRPr lang="it-IT" sz="12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2012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solidFill>
                            <a:schemeClr val="bg1"/>
                          </a:solidFill>
                          <a:effectLst/>
                        </a:rPr>
                        <a:t>2013</a:t>
                      </a:r>
                      <a:endParaRPr lang="it-IT" sz="12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solidFill>
                            <a:schemeClr val="bg1"/>
                          </a:solidFill>
                          <a:effectLst/>
                        </a:rPr>
                        <a:t>2014</a:t>
                      </a:r>
                      <a:endParaRPr lang="it-IT" sz="12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2015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2016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597436"/>
                  </a:ext>
                </a:extLst>
              </a:tr>
              <a:tr h="29838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Capriolo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185.848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165.943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340.853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290.174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301.874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452.947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519.391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837.573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157.362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162.017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384907"/>
                  </a:ext>
                </a:extLst>
              </a:tr>
              <a:tr h="19878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Cervo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76.506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59.871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263.291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249.185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199.296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42.156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40.435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50.951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47.799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16.986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141083"/>
                  </a:ext>
                </a:extLst>
              </a:tr>
              <a:tr h="2385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Cinghiale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1.049.262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1.115.477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1.188.767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1.032.953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1.347.308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2.072.198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1.792.023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2.181.951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841.416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884.571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304020"/>
                  </a:ext>
                </a:extLst>
              </a:tr>
              <a:tr h="21203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chemeClr val="bg1"/>
                          </a:solidFill>
                          <a:effectLst/>
                        </a:rPr>
                        <a:t>Daino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46.083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51.454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59.166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82.488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73.468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67.823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80.834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122.290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20.731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20.381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625351"/>
                  </a:ext>
                </a:extLst>
              </a:tr>
              <a:tr h="15902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chemeClr val="bg1"/>
                          </a:solidFill>
                          <a:effectLst/>
                        </a:rPr>
                        <a:t>Muflone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40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12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0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0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135322"/>
                  </a:ext>
                </a:extLst>
              </a:tr>
              <a:tr h="22528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bg1"/>
                          </a:solidFill>
                          <a:effectLst/>
                        </a:rPr>
                        <a:t>Ungulati </a:t>
                      </a:r>
                      <a:r>
                        <a:rPr lang="it-IT" sz="1200" b="1" kern="1200" dirty="0" err="1">
                          <a:solidFill>
                            <a:schemeClr val="bg1"/>
                          </a:solidFill>
                          <a:effectLst/>
                        </a:rPr>
                        <a:t>n.d.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1.085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9.164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13.435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879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7.544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0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12.654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905751"/>
                  </a:ext>
                </a:extLst>
              </a:tr>
              <a:tr h="19878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900" dirty="0">
                          <a:solidFill>
                            <a:schemeClr val="bg1"/>
                          </a:solidFill>
                          <a:effectLst/>
                        </a:rPr>
                        <a:t>Tot. Danni Ungulati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1.358.784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1.401.949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1.865.512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1.655.679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1.929.503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2.635.124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2.432.683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3.192.765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1.067.308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1.096.609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048367"/>
                  </a:ext>
                </a:extLst>
              </a:tr>
              <a:tr h="36422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900" dirty="0">
                          <a:solidFill>
                            <a:schemeClr val="bg1"/>
                          </a:solidFill>
                          <a:effectLst/>
                        </a:rPr>
                        <a:t>Tot. Danni Regione Toscana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1.620.604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1.692.474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2.112.086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2.017.955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2.286.166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2.929.130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2.864.055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3.390.665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1.114.569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1.177.742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943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900" dirty="0">
                          <a:solidFill>
                            <a:schemeClr val="bg1"/>
                          </a:solidFill>
                          <a:effectLst/>
                        </a:rPr>
                        <a:t>% Danni Cinghiale sul Totale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64,75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65,91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56,28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51,19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59,53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59,53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62,57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64,35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>
                          <a:effectLst/>
                        </a:rPr>
                        <a:t>75,49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75,11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818568"/>
                  </a:ext>
                </a:extLst>
              </a:tr>
              <a:tr h="11270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900" dirty="0">
                          <a:solidFill>
                            <a:schemeClr val="bg1"/>
                          </a:solidFill>
                          <a:effectLst/>
                        </a:rPr>
                        <a:t>% Danni Ungulati sul Totale</a:t>
                      </a:r>
                      <a:endParaRPr lang="it-I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83,84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82,38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88,33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82,05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84,26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82,60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84,94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086100" algn="l"/>
                        </a:tabLst>
                      </a:pPr>
                      <a:r>
                        <a:rPr lang="it-IT" sz="1200" b="1" kern="1200">
                          <a:effectLst/>
                        </a:rPr>
                        <a:t>94,16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086100" algn="l"/>
                        </a:tabLst>
                      </a:pPr>
                      <a:r>
                        <a:rPr lang="it-IT" sz="1200" b="1" kern="1200">
                          <a:effectLst/>
                        </a:rPr>
                        <a:t>95,76</a:t>
                      </a:r>
                      <a:endParaRPr lang="it-IT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086100" algn="l"/>
                        </a:tabLst>
                      </a:pPr>
                      <a:r>
                        <a:rPr lang="it-IT" sz="1200" b="1" kern="1200" dirty="0">
                          <a:effectLst/>
                        </a:rPr>
                        <a:t>93,11</a:t>
                      </a:r>
                      <a:endParaRPr lang="it-IT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85424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E38D62C-43A9-4211-9810-B933981A90C2}"/>
              </a:ext>
            </a:extLst>
          </p:cNvPr>
          <p:cNvSpPr/>
          <p:nvPr/>
        </p:nvSpPr>
        <p:spPr>
          <a:xfrm>
            <a:off x="3305212" y="2962602"/>
            <a:ext cx="4873588" cy="650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</a:rPr>
              <a:t>Danni all’agricoltura liquidati in Toscana in euro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C558A3-0C87-453E-9C10-3B6B1B9F6805}"/>
              </a:ext>
            </a:extLst>
          </p:cNvPr>
          <p:cNvSpPr/>
          <p:nvPr/>
        </p:nvSpPr>
        <p:spPr>
          <a:xfrm>
            <a:off x="378164" y="6618787"/>
            <a:ext cx="4873588" cy="239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050" dirty="0">
                <a:solidFill>
                  <a:schemeClr val="tx1"/>
                </a:solidFill>
              </a:rPr>
              <a:t>(Banti at.al 2020)</a:t>
            </a:r>
          </a:p>
        </p:txBody>
      </p:sp>
    </p:spTree>
    <p:extLst>
      <p:ext uri="{BB962C8B-B14F-4D97-AF65-F5344CB8AC3E}">
        <p14:creationId xmlns:p14="http://schemas.microsoft.com/office/powerpoint/2010/main" val="20343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777D6-2E5D-4FC4-A717-4125C7E0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964206" cy="782879"/>
          </a:xfrm>
        </p:spPr>
        <p:txBody>
          <a:bodyPr>
            <a:normAutofit/>
          </a:bodyPr>
          <a:lstStyle/>
          <a:p>
            <a:r>
              <a:rPr lang="it-IT" sz="3200" dirty="0"/>
              <a:t>10- Tipologia di danno agli ambienti forestali </a:t>
            </a:r>
            <a:r>
              <a:rPr lang="it-IT" sz="1800" dirty="0" smtClean="0"/>
              <a:t>(foto F. Sorbetti Guerri)</a:t>
            </a:r>
            <a:endParaRPr lang="it-IT" sz="1800" dirty="0"/>
          </a:p>
        </p:txBody>
      </p:sp>
      <p:pic>
        <p:nvPicPr>
          <p:cNvPr id="5" name="Immagine 1">
            <a:extLst>
              <a:ext uri="{FF2B5EF4-FFF2-40B4-BE49-F238E27FC236}">
                <a16:creationId xmlns:a16="http://schemas.microsoft.com/office/drawing/2014/main" id="{9E813A94-AC01-440E-B686-8D91988A42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606" y="1833556"/>
            <a:ext cx="2337311" cy="175298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magine 2">
            <a:extLst>
              <a:ext uri="{FF2B5EF4-FFF2-40B4-BE49-F238E27FC236}">
                <a16:creationId xmlns:a16="http://schemas.microsoft.com/office/drawing/2014/main" id="{106B8033-2E62-43D9-B4AE-BDCF81580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4032" y="4416268"/>
            <a:ext cx="2414883" cy="1811162"/>
          </a:xfrm>
          <a:prstGeom prst="rect">
            <a:avLst/>
          </a:prstGeom>
        </p:spPr>
      </p:pic>
      <p:pic>
        <p:nvPicPr>
          <p:cNvPr id="7" name="Immagine 3">
            <a:extLst>
              <a:ext uri="{FF2B5EF4-FFF2-40B4-BE49-F238E27FC236}">
                <a16:creationId xmlns:a16="http://schemas.microsoft.com/office/drawing/2014/main" id="{5366AC54-EE15-4EAE-8D1D-3C06ED8B9C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211" y="2166083"/>
            <a:ext cx="2320474" cy="174035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Immagine 14">
            <a:extLst>
              <a:ext uri="{FF2B5EF4-FFF2-40B4-BE49-F238E27FC236}">
                <a16:creationId xmlns:a16="http://schemas.microsoft.com/office/drawing/2014/main" id="{A8D96BA5-BF11-46BE-AE92-DF7F2E8450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012" y="4436037"/>
            <a:ext cx="2416485" cy="1812363"/>
          </a:xfrm>
          <a:prstGeom prst="rect">
            <a:avLst/>
          </a:prstGeom>
        </p:spPr>
      </p:pic>
      <p:pic>
        <p:nvPicPr>
          <p:cNvPr id="9" name="Immagine 18">
            <a:extLst>
              <a:ext uri="{FF2B5EF4-FFF2-40B4-BE49-F238E27FC236}">
                <a16:creationId xmlns:a16="http://schemas.microsoft.com/office/drawing/2014/main" id="{2EFA3952-A504-4C6F-9A22-97FB4D39FF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667" y="4435437"/>
            <a:ext cx="2489190" cy="1791993"/>
          </a:xfrm>
          <a:prstGeom prst="rect">
            <a:avLst/>
          </a:prstGeom>
        </p:spPr>
      </p:pic>
      <p:sp>
        <p:nvSpPr>
          <p:cNvPr id="10" name="CasellaDiTesto 22">
            <a:extLst>
              <a:ext uri="{FF2B5EF4-FFF2-40B4-BE49-F238E27FC236}">
                <a16:creationId xmlns:a16="http://schemas.microsoft.com/office/drawing/2014/main" id="{0CE663A0-F410-4FF9-B242-040905761C2A}"/>
              </a:ext>
            </a:extLst>
          </p:cNvPr>
          <p:cNvSpPr txBox="1"/>
          <p:nvPr/>
        </p:nvSpPr>
        <p:spPr>
          <a:xfrm>
            <a:off x="0" y="1740480"/>
            <a:ext cx="32300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1714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it-IT" sz="1400" b="1" dirty="0">
                <a:solidFill>
                  <a:srgbClr val="91C229"/>
                </a:solidFill>
              </a:rPr>
              <a:t>Cinghiale: 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scortecciamento, stroncamento delle piantine, asportazione del seme, escavazione del suolo alla ricerca di cibo (radici, microfauna, ecc.) con eventuale scalzamento delle piantine, dissesto idrogeologico, dilavamento degli strati superficiali del suolo.</a:t>
            </a:r>
          </a:p>
        </p:txBody>
      </p:sp>
      <p:pic>
        <p:nvPicPr>
          <p:cNvPr id="11" name="Immagine 24">
            <a:extLst>
              <a:ext uri="{FF2B5EF4-FFF2-40B4-BE49-F238E27FC236}">
                <a16:creationId xmlns:a16="http://schemas.microsoft.com/office/drawing/2014/main" id="{A0B6FD5C-838A-4C73-A6C2-4B84E96894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070" y="4425852"/>
            <a:ext cx="2440442" cy="1811162"/>
          </a:xfrm>
          <a:prstGeom prst="rect">
            <a:avLst/>
          </a:prstGeom>
        </p:spPr>
      </p:pic>
      <p:sp>
        <p:nvSpPr>
          <p:cNvPr id="13" name="CasellaDiTesto 19">
            <a:extLst>
              <a:ext uri="{FF2B5EF4-FFF2-40B4-BE49-F238E27FC236}">
                <a16:creationId xmlns:a16="http://schemas.microsoft.com/office/drawing/2014/main" id="{B4809149-CF40-4A36-9FCE-013EB57393AF}"/>
              </a:ext>
            </a:extLst>
          </p:cNvPr>
          <p:cNvSpPr txBox="1"/>
          <p:nvPr/>
        </p:nvSpPr>
        <p:spPr>
          <a:xfrm>
            <a:off x="8316857" y="1921479"/>
            <a:ext cx="2920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91C229"/>
                </a:solidFill>
              </a:rPr>
              <a:t>Cervidi e bovidi 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(Capriolo, Cervo, Daino, Muflone): brucatura, scortecciamento, stroncatura, asportazione del seme.</a:t>
            </a:r>
          </a:p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Nei soprassuoli misti la brucatura è selettiva e determina notevoli cambiamenti della composizione floristica dei complessi forestali.</a:t>
            </a:r>
          </a:p>
        </p:txBody>
      </p:sp>
    </p:spTree>
    <p:extLst>
      <p:ext uri="{BB962C8B-B14F-4D97-AF65-F5344CB8AC3E}">
        <p14:creationId xmlns:p14="http://schemas.microsoft.com/office/powerpoint/2010/main" val="370794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C0BF1-3AF7-4ADF-9158-D5807AF8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11-Aspetti da tenere in considerazioni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2E7E7-A499-4957-A042-A3BDC3C5B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477" y="1231324"/>
            <a:ext cx="5615587" cy="3606511"/>
          </a:xfrm>
        </p:spPr>
        <p:txBody>
          <a:bodyPr lIns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endParaRPr lang="it-IT" sz="1300" b="1" cap="small" dirty="0"/>
          </a:p>
          <a:p>
            <a:pPr marL="324000" indent="-252000">
              <a:spcBef>
                <a:spcPts val="600"/>
              </a:spcBef>
            </a:pPr>
            <a:r>
              <a:rPr lang="it-IT" sz="1300" b="1" i="1" cap="small" dirty="0"/>
              <a:t>I danni «immediati» e «futuri» agli ecosistemi forestali vanno considerati al pari di quelli arrecati agli ecosistemi agrari (considerando in più le maggiori difficoltà di correzione, prevenzione e protezione).</a:t>
            </a:r>
          </a:p>
          <a:p>
            <a:pPr marL="324000" indent="-252000">
              <a:spcBef>
                <a:spcPts val="600"/>
              </a:spcBef>
            </a:pPr>
            <a:r>
              <a:rPr lang="it-IT" sz="1300" b="1" i="1" cap="small" dirty="0"/>
              <a:t>Non esistono valori di densità ottimale universalmente validi.</a:t>
            </a:r>
          </a:p>
          <a:p>
            <a:pPr marL="324000" indent="-252000">
              <a:spcBef>
                <a:spcPts val="600"/>
              </a:spcBef>
            </a:pPr>
            <a:r>
              <a:rPr lang="it-IT" sz="1300" b="1" i="1" cap="small" dirty="0"/>
              <a:t>Le densità obiettivo devono essere definite per singole unità omogenee.</a:t>
            </a:r>
            <a:endParaRPr lang="it-IT" sz="1300" b="1" cap="small" dirty="0"/>
          </a:p>
          <a:p>
            <a:pPr marL="324000" indent="-252000">
              <a:spcBef>
                <a:spcPts val="600"/>
              </a:spcBef>
            </a:pPr>
            <a:r>
              <a:rPr lang="it-IT" sz="1300" b="1" i="1" cap="small" dirty="0"/>
              <a:t>Le densità obiettivo non vanno considerate come valori immutabili ma devono variare nel tempo affinando il sistema gestionale e adattandolo alle fasi evolutive del complesso forestale (gestione adattativa).</a:t>
            </a:r>
          </a:p>
          <a:p>
            <a:pPr marL="324000" indent="-252000">
              <a:spcBef>
                <a:spcPts val="600"/>
              </a:spcBef>
            </a:pPr>
            <a:r>
              <a:rPr lang="it-IT" sz="1300" b="1" i="1" cap="small" dirty="0"/>
              <a:t>«Gestione faunistico-venatoria» e «gestione forestale» non possono essere disgiunte.</a:t>
            </a:r>
          </a:p>
          <a:p>
            <a:pPr marL="324000" indent="-252000">
              <a:spcBef>
                <a:spcPts val="600"/>
              </a:spcBef>
            </a:pPr>
            <a:r>
              <a:rPr lang="it-IT" sz="1300" b="1" i="1" cap="small" dirty="0"/>
              <a:t>Anche se affidate a organismi diversi devono essere condivise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362CA2-7F19-434A-BD4E-8295A9601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2601" y="1637038"/>
            <a:ext cx="5402802" cy="3024882"/>
          </a:xfrm>
        </p:spPr>
        <p:txBody>
          <a:bodyPr lIns="36000">
            <a:noAutofit/>
          </a:bodyPr>
          <a:lstStyle/>
          <a:p>
            <a:pPr>
              <a:spcBef>
                <a:spcPts val="600"/>
              </a:spcBef>
            </a:pPr>
            <a:r>
              <a:rPr lang="it-IT" sz="1400" b="1" i="1" cap="small" dirty="0"/>
              <a:t>Definire con rigore nella pianificazione faunistica il valore della «densità forestale sostenibile» per lo specifico contesto.</a:t>
            </a:r>
          </a:p>
          <a:p>
            <a:pPr>
              <a:spcBef>
                <a:spcPts val="600"/>
              </a:spcBef>
            </a:pPr>
            <a:r>
              <a:rPr lang="it-IT" sz="1400" b="1" i="1" cap="small" dirty="0"/>
              <a:t>Superare la diversità gestionale tra aree a gestione faunistica programmata ed aree protette (Gestione integrale del territorio). </a:t>
            </a:r>
          </a:p>
          <a:p>
            <a:pPr>
              <a:spcBef>
                <a:spcPts val="600"/>
              </a:spcBef>
            </a:pPr>
            <a:r>
              <a:rPr lang="it-IT" sz="1400" b="1" i="1" cap="small" dirty="0"/>
              <a:t>Programmare i processi di rinnovazione forestale su superfici ampie o diffuse sul territorio</a:t>
            </a:r>
          </a:p>
          <a:p>
            <a:pPr>
              <a:spcBef>
                <a:spcPts val="600"/>
              </a:spcBef>
            </a:pPr>
            <a:r>
              <a:rPr lang="it-IT" sz="1400" b="1" i="1" cap="small" dirty="0"/>
              <a:t>Privilegiare, quando possibile, strutture disomogenee, almeno per gruppi, fra ceduo e fustaia</a:t>
            </a:r>
          </a:p>
          <a:p>
            <a:pPr>
              <a:spcBef>
                <a:spcPts val="600"/>
              </a:spcBef>
            </a:pPr>
            <a:r>
              <a:rPr lang="it-IT" sz="1400" b="1" i="1" cap="small" dirty="0"/>
              <a:t>Mantenere aree improduttive, ecologicamente utili per la fauna. </a:t>
            </a:r>
            <a:r>
              <a:rPr lang="it-IT" sz="1400" i="1" cap="small" dirty="0"/>
              <a:t>(Mattioli, 2010 in Mercurio, 2017 </a:t>
            </a:r>
            <a:r>
              <a:rPr lang="it-IT" sz="1400" i="1" cap="small" dirty="0" err="1"/>
              <a:t>integr</a:t>
            </a:r>
            <a:r>
              <a:rPr lang="it-IT" sz="1400" i="1" cap="small" dirty="0"/>
              <a:t>. E </a:t>
            </a:r>
            <a:r>
              <a:rPr lang="it-IT" sz="1400" i="1" cap="small" dirty="0" err="1"/>
              <a:t>modif</a:t>
            </a:r>
            <a:r>
              <a:rPr lang="it-IT" sz="1400" i="1" cap="small" dirty="0"/>
              <a:t>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0F6C8-A8D3-46A1-9415-3F63186482BC}"/>
              </a:ext>
            </a:extLst>
          </p:cNvPr>
          <p:cNvSpPr txBox="1"/>
          <p:nvPr/>
        </p:nvSpPr>
        <p:spPr>
          <a:xfrm>
            <a:off x="147478" y="4837835"/>
            <a:ext cx="11897045" cy="1729704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40000"/>
              </a:spcBef>
              <a:spcAft>
                <a:spcPct val="0"/>
              </a:spcAft>
            </a:pPr>
            <a:r>
              <a:rPr lang="it-IT" altLang="it-IT" sz="1400" b="1" i="1" u="sng" cap="small" dirty="0">
                <a:solidFill>
                  <a:schemeClr val="accent4"/>
                </a:solidFill>
              </a:rPr>
              <a:t>La corretta gestione faunistica degli ungulati richiede l’adeguamento degli strumenti normativi per renderli idonei a </a:t>
            </a:r>
            <a:r>
              <a:rPr lang="it-IT" altLang="it-IT" sz="1400" b="1" i="1" u="sng" cap="small" dirty="0" smtClean="0">
                <a:solidFill>
                  <a:schemeClr val="accent4"/>
                </a:solidFill>
              </a:rPr>
              <a:t> </a:t>
            </a:r>
            <a:r>
              <a:rPr lang="it-IT" altLang="it-IT" sz="1400" b="1" i="1" u="sng" cap="small" dirty="0">
                <a:solidFill>
                  <a:schemeClr val="accent4"/>
                </a:solidFill>
              </a:rPr>
              <a:t>una gestione faunistica: </a:t>
            </a:r>
          </a:p>
          <a:p>
            <a:pPr lvl="1" fontAlgn="base">
              <a:spcBef>
                <a:spcPct val="4000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b="1" i="1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Rispettosa del principio della conservazione del  patrimonio faunistico</a:t>
            </a:r>
          </a:p>
          <a:p>
            <a:pPr lvl="1" fontAlgn="base">
              <a:spcBef>
                <a:spcPct val="4000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b="1" i="1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Tecnicamente corretta ed adeguata alla reale situazione attuale e alle diverse particolarità territoriali</a:t>
            </a:r>
          </a:p>
          <a:p>
            <a:pPr lvl="1" fontAlgn="base">
              <a:spcBef>
                <a:spcPct val="4000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b="1" i="1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 non sia di ostacolo, ma anzi favorisca l’applicazione delle più corrette e razionali pratiche gestionali per il mantenimento di consistenze sostenibili</a:t>
            </a:r>
          </a:p>
          <a:p>
            <a:pPr lvl="1" fontAlgn="base">
              <a:spcBef>
                <a:spcPct val="4000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b="1" i="1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 possa essere estesa a tutto il territorio agricolo-forestale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6AE562-2502-466B-A2A3-28AC4D182F72}"/>
              </a:ext>
            </a:extLst>
          </p:cNvPr>
          <p:cNvCxnSpPr/>
          <p:nvPr/>
        </p:nvCxnSpPr>
        <p:spPr>
          <a:xfrm>
            <a:off x="6258352" y="1248787"/>
            <a:ext cx="0" cy="3275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D9694829-7DB3-426B-9F9D-BC5070D8A619}"/>
              </a:ext>
            </a:extLst>
          </p:cNvPr>
          <p:cNvSpPr txBox="1"/>
          <p:nvPr/>
        </p:nvSpPr>
        <p:spPr>
          <a:xfrm>
            <a:off x="6959255" y="1270000"/>
            <a:ext cx="4541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u="sng" dirty="0"/>
              <a:t>PER LIMITARE GLI IMPATTI SULLA RINNOVAZIONE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E7335A-26B7-4DE2-AB8A-B6A63861EAA6}"/>
              </a:ext>
            </a:extLst>
          </p:cNvPr>
          <p:cNvSpPr/>
          <p:nvPr/>
        </p:nvSpPr>
        <p:spPr>
          <a:xfrm>
            <a:off x="5645276" y="1273407"/>
            <a:ext cx="282086" cy="2701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36ECA4-FADB-465D-B5AE-4A75D06DBDBE}"/>
              </a:ext>
            </a:extLst>
          </p:cNvPr>
          <p:cNvSpPr/>
          <p:nvPr/>
        </p:nvSpPr>
        <p:spPr>
          <a:xfrm>
            <a:off x="6471168" y="1290601"/>
            <a:ext cx="282086" cy="2701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0223C6-956D-4A16-95DA-A8C5C367B448}"/>
              </a:ext>
            </a:extLst>
          </p:cNvPr>
          <p:cNvSpPr/>
          <p:nvPr/>
        </p:nvSpPr>
        <p:spPr>
          <a:xfrm>
            <a:off x="147477" y="4878658"/>
            <a:ext cx="282086" cy="2701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807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C0BF1-3AF7-4ADF-9158-D5807AF8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12-Conclusioni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184CF-E3A5-45AB-9A1A-2B0968EE1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471" y="1794829"/>
            <a:ext cx="9588689" cy="3880772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1800" b="1" dirty="0">
                <a:latin typeface="Zurich Ex BT"/>
              </a:rPr>
              <a:t>Non sempre </a:t>
            </a:r>
            <a:r>
              <a:rPr lang="it-IT" altLang="it-IT" sz="1800" dirty="0">
                <a:latin typeface="Zurich Ex BT"/>
              </a:rPr>
              <a:t>un </a:t>
            </a:r>
            <a:r>
              <a:rPr lang="it-IT" altLang="it-IT" sz="1800" b="1" dirty="0">
                <a:latin typeface="Zurich Ex BT"/>
              </a:rPr>
              <a:t>basso carico </a:t>
            </a:r>
            <a:r>
              <a:rPr lang="it-IT" altLang="it-IT" sz="1800" dirty="0">
                <a:latin typeface="Zurich Ex BT"/>
              </a:rPr>
              <a:t>di </a:t>
            </a:r>
            <a:r>
              <a:rPr lang="it-IT" altLang="it-IT" b="1" dirty="0">
                <a:latin typeface="Zurich Ex BT"/>
              </a:rPr>
              <a:t>ungulati garantisce l’assenza del danno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1800" dirty="0">
                <a:latin typeface="Zurich Ex BT"/>
              </a:rPr>
              <a:t>Le diverse specie animali rispondono in </a:t>
            </a:r>
            <a:r>
              <a:rPr lang="it-IT" altLang="it-IT" b="1" dirty="0">
                <a:latin typeface="Zurich Ex BT"/>
              </a:rPr>
              <a:t>modo diverso </a:t>
            </a:r>
            <a:r>
              <a:rPr lang="it-IT" altLang="it-IT" sz="1800" dirty="0">
                <a:latin typeface="Zurich Ex BT"/>
              </a:rPr>
              <a:t>ai vari </a:t>
            </a:r>
            <a:r>
              <a:rPr lang="it-IT" altLang="it-IT" b="1" dirty="0">
                <a:latin typeface="Zurich Ex BT"/>
              </a:rPr>
              <a:t>sistemi di protezione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1800" dirty="0">
                <a:latin typeface="Zurich Ex BT"/>
              </a:rPr>
              <a:t>È </a:t>
            </a:r>
            <a:r>
              <a:rPr lang="it-IT" altLang="it-IT" b="1" dirty="0">
                <a:latin typeface="Zurich Ex BT"/>
              </a:rPr>
              <a:t>necessario rispettare specifiche norme operative nella costruzione, installazione, applicazione e gestione dei diversi metodi di prevenzione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1800" dirty="0">
                <a:latin typeface="Zurich Ex BT"/>
              </a:rPr>
              <a:t>(</a:t>
            </a:r>
            <a:r>
              <a:rPr lang="it-IT" altLang="it-IT" sz="1800" b="1" dirty="0">
                <a:latin typeface="Zurich Ex BT"/>
              </a:rPr>
              <a:t>i dettagli fanno la differenza!)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1800" dirty="0">
                <a:latin typeface="Zurich Ex BT"/>
              </a:rPr>
              <a:t>È indispensabile </a:t>
            </a:r>
            <a:r>
              <a:rPr lang="it-IT" altLang="it-IT" b="1" dirty="0">
                <a:latin typeface="Zurich Ex BT"/>
              </a:rPr>
              <a:t>diffondere le conoscenze sulle modalità operative </a:t>
            </a:r>
            <a:r>
              <a:rPr lang="it-IT" altLang="it-IT" sz="1800" dirty="0">
                <a:latin typeface="Zurich Ex BT"/>
              </a:rPr>
              <a:t>più appropriate promuovendo la formazione e ricorrendo al supporto di professionalità specializzate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1800" dirty="0">
                <a:latin typeface="Zurich Ex BT"/>
              </a:rPr>
              <a:t>È </a:t>
            </a:r>
            <a:r>
              <a:rPr lang="it-IT" altLang="it-IT" b="1" dirty="0">
                <a:latin typeface="Zurich Ex BT"/>
              </a:rPr>
              <a:t>fondamentale utilizzare materiali di buona qualità </a:t>
            </a:r>
            <a:r>
              <a:rPr lang="it-IT" altLang="it-IT" sz="1800" dirty="0">
                <a:latin typeface="Zurich Ex BT"/>
              </a:rPr>
              <a:t>e </a:t>
            </a:r>
            <a:r>
              <a:rPr lang="it-IT" altLang="it-IT" b="1" dirty="0">
                <a:latin typeface="Zurich Ex BT"/>
              </a:rPr>
              <a:t>comprovata efficacia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1800" dirty="0">
                <a:latin typeface="Zurich Ex BT"/>
              </a:rPr>
              <a:t>Non esiste una </a:t>
            </a:r>
            <a:r>
              <a:rPr lang="it-IT" altLang="it-IT" b="1" dirty="0">
                <a:latin typeface="Zurich Ex BT"/>
              </a:rPr>
              <a:t>metodologia di protezione universale</a:t>
            </a:r>
            <a:r>
              <a:rPr lang="it-IT" altLang="it-IT" dirty="0">
                <a:latin typeface="Zurich Ex BT"/>
              </a:rPr>
              <a:t> e </a:t>
            </a:r>
            <a:r>
              <a:rPr lang="it-IT" altLang="it-IT" b="1" dirty="0">
                <a:latin typeface="Zurich Ex BT"/>
              </a:rPr>
              <a:t>generalizzabile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1800" b="1" dirty="0">
                <a:latin typeface="Zurich Ex BT"/>
              </a:rPr>
              <a:t>L’associazione di diversi sistemi </a:t>
            </a:r>
            <a:r>
              <a:rPr lang="it-IT" altLang="it-IT" sz="1800" dirty="0">
                <a:latin typeface="Zurich Ex BT"/>
              </a:rPr>
              <a:t>di protezione potenzia l’efficacia degli stessi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5151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7D63D7-F894-420D-A185-02718EB9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472" y="2929467"/>
            <a:ext cx="3969698" cy="10837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QUESTIONS?</a:t>
            </a:r>
          </a:p>
        </p:txBody>
      </p:sp>
      <p:pic>
        <p:nvPicPr>
          <p:cNvPr id="6" name="Content Placeholder 5" descr="Quizzical burrowing owl looking forward">
            <a:extLst>
              <a:ext uri="{FF2B5EF4-FFF2-40B4-BE49-F238E27FC236}">
                <a16:creationId xmlns:a16="http://schemas.microsoft.com/office/drawing/2014/main" id="{622CC6E4-CC20-45BD-BD2C-2E1AA4CCC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9" r="41688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63" name="Isosceles Triangle 4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8313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2" name="Picture 31" descr="Aerial view of a lush green forest">
            <a:extLst>
              <a:ext uri="{FF2B5EF4-FFF2-40B4-BE49-F238E27FC236}">
                <a16:creationId xmlns:a16="http://schemas.microsoft.com/office/drawing/2014/main" id="{AF7D77B2-A1E0-47ED-881C-D255995D9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4522" b="6503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Parallelogram 62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85F123D7-06B4-4C46-A735-A2D9CCC9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/>
              <a:t>Grazie</a:t>
            </a:r>
            <a:endParaRPr lang="en-US" sz="5400" dirty="0"/>
          </a:p>
        </p:txBody>
      </p:sp>
      <p:sp>
        <p:nvSpPr>
          <p:cNvPr id="75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9406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93F5-72E3-4425-9B02-023A6FA11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51E93-F79C-46E9-9653-C0D4F5C93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30327"/>
            <a:ext cx="8596668" cy="4127134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it-IT" sz="1700" b="1" dirty="0"/>
              <a:t>Rapporti di compatibilità tra fauna selvatica e produzioni agroforestali</a:t>
            </a:r>
          </a:p>
          <a:p>
            <a:pPr>
              <a:buFont typeface="+mj-lt"/>
              <a:buAutoNum type="arabicPeriod"/>
            </a:pPr>
            <a:r>
              <a:rPr lang="it-IT" sz="1700" b="1" dirty="0"/>
              <a:t>Densità delle principali specie ungulate in Europa</a:t>
            </a:r>
          </a:p>
          <a:p>
            <a:pPr>
              <a:buFont typeface="+mj-lt"/>
              <a:buAutoNum type="arabicPeriod"/>
            </a:pPr>
            <a:r>
              <a:rPr lang="it-IT" sz="1700" b="1" dirty="0"/>
              <a:t>Specie problematiche del nostro Paese</a:t>
            </a:r>
          </a:p>
          <a:p>
            <a:pPr>
              <a:buFont typeface="+mj-lt"/>
              <a:buAutoNum type="arabicPeriod"/>
            </a:pPr>
            <a:r>
              <a:rPr lang="it-IT" sz="1700" b="1" dirty="0"/>
              <a:t>I danni determinati da ungulati</a:t>
            </a:r>
          </a:p>
          <a:p>
            <a:pPr>
              <a:buFont typeface="+mj-lt"/>
              <a:buAutoNum type="arabicPeriod"/>
            </a:pPr>
            <a:r>
              <a:rPr lang="it-IT" sz="1700" b="1" dirty="0"/>
              <a:t>Gli effetti della predazione in un bosco di cerro</a:t>
            </a:r>
          </a:p>
          <a:p>
            <a:pPr>
              <a:buFont typeface="+mj-lt"/>
              <a:buAutoNum type="arabicPeriod"/>
            </a:pPr>
            <a:r>
              <a:rPr lang="it-IT" altLang="it-IT" sz="1700" b="1" dirty="0"/>
              <a:t>Densità di ungulati estremamente eterogenee nelle regioni italiane</a:t>
            </a:r>
            <a:endParaRPr lang="it-IT" sz="1700" b="1" dirty="0"/>
          </a:p>
          <a:p>
            <a:pPr>
              <a:buFont typeface="+mj-lt"/>
              <a:buAutoNum type="arabicPeriod"/>
            </a:pPr>
            <a:r>
              <a:rPr lang="it-IT" altLang="it-IT" sz="1700" b="1" dirty="0"/>
              <a:t>Protezioni individuali alle piante</a:t>
            </a:r>
            <a:endParaRPr lang="it-IT" sz="1700" b="1" dirty="0"/>
          </a:p>
          <a:p>
            <a:pPr>
              <a:buFont typeface="+mj-lt"/>
              <a:buAutoNum type="arabicPeriod"/>
            </a:pPr>
            <a:r>
              <a:rPr lang="it-IT" sz="1700" b="1" dirty="0"/>
              <a:t>Cause dell’incremento degli ungulati</a:t>
            </a:r>
          </a:p>
          <a:p>
            <a:pPr>
              <a:buFont typeface="+mj-lt"/>
              <a:buAutoNum type="arabicPeriod"/>
            </a:pPr>
            <a:r>
              <a:rPr lang="it-IT" sz="1700" b="1" dirty="0"/>
              <a:t>Danni economici in Toscana </a:t>
            </a:r>
          </a:p>
          <a:p>
            <a:pPr>
              <a:buFont typeface="+mj-lt"/>
              <a:buAutoNum type="arabicPeriod"/>
            </a:pPr>
            <a:r>
              <a:rPr lang="it-IT" sz="1700" b="1" dirty="0"/>
              <a:t>Tipologia di danni</a:t>
            </a:r>
          </a:p>
          <a:p>
            <a:pPr>
              <a:buFont typeface="+mj-lt"/>
              <a:buAutoNum type="arabicPeriod"/>
            </a:pPr>
            <a:r>
              <a:rPr lang="it-IT" sz="1700" b="1" dirty="0"/>
              <a:t>Aspetti da considerare</a:t>
            </a:r>
          </a:p>
          <a:p>
            <a:pPr>
              <a:buFont typeface="+mj-lt"/>
              <a:buAutoNum type="arabicPeriod"/>
            </a:pPr>
            <a:r>
              <a:rPr lang="it-IT" sz="1700" b="1" dirty="0"/>
              <a:t>Conclusioni </a:t>
            </a:r>
          </a:p>
          <a:p>
            <a:endParaRPr lang="it-IT" dirty="0"/>
          </a:p>
        </p:txBody>
      </p:sp>
      <p:pic>
        <p:nvPicPr>
          <p:cNvPr id="4" name="Immagine 10">
            <a:extLst>
              <a:ext uri="{FF2B5EF4-FFF2-40B4-BE49-F238E27FC236}">
                <a16:creationId xmlns:a16="http://schemas.microsoft.com/office/drawing/2014/main" id="{265D9006-7864-47E5-9B73-51B18FF1ED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901" y="5590803"/>
            <a:ext cx="1433968" cy="10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81E7E-E683-482C-94B1-66FDE9EC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1-Rapporti di compatibilità tra fauna selvatica e produzioni agroforestali</a:t>
            </a:r>
            <a:br>
              <a:rPr lang="it-IT" dirty="0"/>
            </a:b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6BB0-08E3-4BAA-84EF-754B31CD4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/>
              <a:t>Il </a:t>
            </a:r>
            <a:r>
              <a:rPr lang="it-IT" dirty="0" smtClean="0"/>
              <a:t>rapporto di compatibilità </a:t>
            </a:r>
            <a:r>
              <a:rPr lang="it-IT" sz="1800" dirty="0" smtClean="0"/>
              <a:t>tra </a:t>
            </a:r>
            <a:r>
              <a:rPr lang="it-IT" sz="1800" dirty="0"/>
              <a:t>fauna selvatica e tutela delle produzioni </a:t>
            </a:r>
            <a:r>
              <a:rPr lang="it-IT" sz="1800" dirty="0" smtClean="0"/>
              <a:t>agroforestali </a:t>
            </a:r>
            <a:r>
              <a:rPr lang="it-IT" dirty="0" smtClean="0"/>
              <a:t>dipende principalmente dalla densità delle</a:t>
            </a:r>
            <a:r>
              <a:rPr lang="it-IT" sz="1800" dirty="0" smtClean="0"/>
              <a:t> </a:t>
            </a:r>
            <a:r>
              <a:rPr lang="it-IT" sz="1800" dirty="0" smtClean="0">
                <a:solidFill>
                  <a:schemeClr val="accent1"/>
                </a:solidFill>
              </a:rPr>
              <a:t>popolazioni di ungulati selvatici</a:t>
            </a:r>
            <a:r>
              <a:rPr lang="it-IT" dirty="0"/>
              <a:t> </a:t>
            </a:r>
            <a:r>
              <a:rPr lang="it-IT" dirty="0" smtClean="0"/>
              <a:t>sul territorio.</a:t>
            </a:r>
            <a:r>
              <a:rPr lang="it-IT" sz="1800" dirty="0" smtClean="0"/>
              <a:t>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392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CDBF5-79E0-4F75-8971-3A647D56B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2-Densità delle principali specie </a:t>
            </a:r>
            <a:r>
              <a:rPr lang="it-IT" sz="3200" dirty="0" smtClean="0"/>
              <a:t>di ungulati </a:t>
            </a:r>
            <a:r>
              <a:rPr lang="it-IT" sz="3200" dirty="0"/>
              <a:t>in Europa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6E351-1103-4089-817A-42944F815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38872"/>
            <a:ext cx="9632857" cy="3880773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Esaminando l’evoluzione demografica degli ungulati negli ultimi 50 anni si constata che in tutta l’Europa c’è stata una costante crescita in tutti i Paesi. L’Italia è allineata al tale </a:t>
            </a:r>
            <a:r>
              <a:rPr lang="it-IT" i="1" dirty="0"/>
              <a:t>trend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9B654C46-AFCD-439A-B5FA-6F6E7055C6C0}"/>
              </a:ext>
            </a:extLst>
          </p:cNvPr>
          <p:cNvSpPr txBox="1"/>
          <p:nvPr/>
        </p:nvSpPr>
        <p:spPr>
          <a:xfrm>
            <a:off x="5837029" y="3098422"/>
            <a:ext cx="41816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numero </a:t>
            </a:r>
            <a:r>
              <a:rPr lang="it-IT" sz="1600" b="1" dirty="0">
                <a:solidFill>
                  <a:schemeClr val="accent1"/>
                </a:solidFill>
              </a:rPr>
              <a:t>degli ungulati europei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aggira intorno ai </a:t>
            </a:r>
            <a:r>
              <a:rPr lang="it-IT" sz="1600" b="1" dirty="0">
                <a:solidFill>
                  <a:schemeClr val="accent1"/>
                </a:solidFill>
              </a:rPr>
              <a:t>19 milioni di capi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dei quali il </a:t>
            </a:r>
            <a:r>
              <a:rPr lang="it-IT" sz="1600" b="1" dirty="0">
                <a:solidFill>
                  <a:schemeClr val="accent1"/>
                </a:solidFill>
              </a:rPr>
              <a:t>91.7%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è rappresentato da tre specie: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Capriolo con il </a:t>
            </a:r>
            <a:r>
              <a:rPr lang="it-IT" sz="1600" b="1" dirty="0">
                <a:solidFill>
                  <a:schemeClr val="accent1"/>
                </a:solidFill>
              </a:rPr>
              <a:t>54.4 %, 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inghiale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il </a:t>
            </a:r>
            <a:r>
              <a:rPr lang="it-IT" sz="1600" b="1" dirty="0">
                <a:solidFill>
                  <a:schemeClr val="accent1"/>
                </a:solidFill>
              </a:rPr>
              <a:t>22.8 %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Cervo con il </a:t>
            </a:r>
            <a:r>
              <a:rPr lang="it-IT" sz="1600" b="1" dirty="0">
                <a:solidFill>
                  <a:schemeClr val="accent1"/>
                </a:solidFill>
              </a:rPr>
              <a:t>14.4% </a:t>
            </a:r>
          </a:p>
          <a:p>
            <a:r>
              <a:rPr lang="it-IT" sz="1600" b="1" dirty="0" smtClean="0">
                <a:solidFill>
                  <a:schemeClr val="accent1"/>
                </a:solidFill>
              </a:rPr>
              <a:t> 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Apollonio, 2017). </a:t>
            </a:r>
          </a:p>
          <a:p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quanto riguarda la </a:t>
            </a:r>
            <a:r>
              <a:rPr lang="it-IT" sz="1600" b="1" dirty="0">
                <a:solidFill>
                  <a:schemeClr val="accent1"/>
                </a:solidFill>
              </a:rPr>
              <a:t>densità (capi/100ha) l’Italia, e la Toscana in particolare, presentano valori di particolare rilievo.</a:t>
            </a: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DC8C9B02-27BB-416D-A291-7713F36F8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0" t="27926" r="23847" b="8256"/>
          <a:stretch/>
        </p:blipFill>
        <p:spPr>
          <a:xfrm>
            <a:off x="828769" y="2839454"/>
            <a:ext cx="4826073" cy="351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87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3D0D50-A7CB-4F01-B842-D6693A228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3-Specie selvatiche più </a:t>
            </a:r>
            <a:r>
              <a:rPr lang="it-IT" sz="3200" dirty="0"/>
              <a:t>problematiche </a:t>
            </a:r>
            <a:r>
              <a:rPr lang="it-IT" sz="3200" dirty="0" smtClean="0"/>
              <a:t>nel </a:t>
            </a:r>
            <a:r>
              <a:rPr lang="it-IT" sz="3200" dirty="0"/>
              <a:t>nostro </a:t>
            </a:r>
            <a:r>
              <a:rPr lang="it-IT" sz="3200" dirty="0" smtClean="0"/>
              <a:t>Paese (</a:t>
            </a:r>
            <a:r>
              <a:rPr lang="it-IT" sz="1800" dirty="0" smtClean="0"/>
              <a:t>foto C. Caponi</a:t>
            </a:r>
            <a:r>
              <a:rPr lang="it-IT" sz="3200" dirty="0" smtClean="0"/>
              <a:t>)</a:t>
            </a:r>
            <a:endParaRPr lang="it-IT" sz="32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C9915D-A012-49C1-A15B-F02751451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9911" y="1975092"/>
            <a:ext cx="3542300" cy="4576417"/>
          </a:xfrm>
        </p:spPr>
        <p:txBody>
          <a:bodyPr>
            <a:normAutofit/>
          </a:bodyPr>
          <a:lstStyle/>
          <a:p>
            <a:r>
              <a:rPr lang="it-IT" dirty="0"/>
              <a:t>Il bosco rappresenta </a:t>
            </a:r>
            <a:r>
              <a:rPr lang="it-IT" dirty="0">
                <a:solidFill>
                  <a:schemeClr val="accent1"/>
                </a:solidFill>
              </a:rPr>
              <a:t>per molte specie animali selvatiche</a:t>
            </a:r>
            <a:r>
              <a:rPr lang="it-IT" dirty="0"/>
              <a:t> il luogo di elezione in cui trovano </a:t>
            </a:r>
            <a:r>
              <a:rPr lang="it-IT" dirty="0">
                <a:solidFill>
                  <a:schemeClr val="accent1"/>
                </a:solidFill>
              </a:rPr>
              <a:t>rifugio e nutrimento</a:t>
            </a:r>
            <a:r>
              <a:rPr lang="it-IT" dirty="0"/>
              <a:t>. Ciò è naturale ed è sempre avvenuto. </a:t>
            </a:r>
          </a:p>
          <a:p>
            <a:r>
              <a:rPr lang="it-IT" dirty="0"/>
              <a:t>I problemi sorgono quando si verificano </a:t>
            </a:r>
            <a:r>
              <a:rPr lang="it-IT" dirty="0">
                <a:solidFill>
                  <a:schemeClr val="accent1"/>
                </a:solidFill>
              </a:rPr>
              <a:t>squilibri quali-quantitativi </a:t>
            </a:r>
            <a:r>
              <a:rPr lang="it-IT" dirty="0"/>
              <a:t>nelle popolazioni faunistiche che </a:t>
            </a:r>
            <a:r>
              <a:rPr lang="it-IT" dirty="0">
                <a:solidFill>
                  <a:schemeClr val="accent1"/>
                </a:solidFill>
              </a:rPr>
              <a:t>interagiscono con gli ambienti </a:t>
            </a:r>
            <a:r>
              <a:rPr lang="it-IT" dirty="0"/>
              <a:t>in cui vivono e, nel caso che qui interessa, con le </a:t>
            </a:r>
            <a:r>
              <a:rPr lang="it-IT" dirty="0">
                <a:solidFill>
                  <a:schemeClr val="accent1"/>
                </a:solidFill>
              </a:rPr>
              <a:t>aree forestali e montane.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01D7F1D7-B767-4361-9A0A-00094B80FA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217" y="4642923"/>
            <a:ext cx="2376376" cy="1800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4">
            <a:extLst>
              <a:ext uri="{FF2B5EF4-FFF2-40B4-BE49-F238E27FC236}">
                <a16:creationId xmlns:a16="http://schemas.microsoft.com/office/drawing/2014/main" id="{48750DF3-C6B4-4174-BFF7-6385CE699A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728" y="3236739"/>
            <a:ext cx="2528274" cy="169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6">
            <a:extLst>
              <a:ext uri="{FF2B5EF4-FFF2-40B4-BE49-F238E27FC236}">
                <a16:creationId xmlns:a16="http://schemas.microsoft.com/office/drawing/2014/main" id="{C0274306-1706-4BB9-BC64-4987BD2355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825" y="4761394"/>
            <a:ext cx="2461085" cy="1800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7">
            <a:extLst>
              <a:ext uri="{FF2B5EF4-FFF2-40B4-BE49-F238E27FC236}">
                <a16:creationId xmlns:a16="http://schemas.microsoft.com/office/drawing/2014/main" id="{4C0D1E8E-63A0-4A01-AC4E-2972E65044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744" y="3159432"/>
            <a:ext cx="2403314" cy="1678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191C02B-9469-46D9-ABF7-025BFD8A7D2A}"/>
              </a:ext>
            </a:extLst>
          </p:cNvPr>
          <p:cNvSpPr txBox="1">
            <a:spLocks/>
          </p:cNvSpPr>
          <p:nvPr/>
        </p:nvSpPr>
        <p:spPr>
          <a:xfrm>
            <a:off x="4285630" y="1866556"/>
            <a:ext cx="6215269" cy="4576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Le </a:t>
            </a:r>
            <a:r>
              <a:rPr lang="it-IT" dirty="0">
                <a:solidFill>
                  <a:schemeClr val="accent1"/>
                </a:solidFill>
              </a:rPr>
              <a:t>specie faunistiche </a:t>
            </a:r>
            <a:r>
              <a:rPr lang="it-IT" dirty="0"/>
              <a:t>maggiormente problematiche per gli equilibri naturali e per </a:t>
            </a:r>
            <a:r>
              <a:rPr lang="it-IT" dirty="0">
                <a:solidFill>
                  <a:schemeClr val="accent1"/>
                </a:solidFill>
              </a:rPr>
              <a:t>i danni reali al bosco</a:t>
            </a:r>
            <a:r>
              <a:rPr lang="it-IT" dirty="0"/>
              <a:t> nel nostro Paese dobbiamo sicuramente annoverare alcuni ungulati selvatici: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7DB931A-48EB-4DE5-970F-DD559FE79A4F}"/>
              </a:ext>
            </a:extLst>
          </p:cNvPr>
          <p:cNvSpPr txBox="1">
            <a:spLocks/>
          </p:cNvSpPr>
          <p:nvPr/>
        </p:nvSpPr>
        <p:spPr>
          <a:xfrm>
            <a:off x="4941700" y="5743438"/>
            <a:ext cx="2661796" cy="4576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b="1" dirty="0">
                <a:solidFill>
                  <a:schemeClr val="bg1"/>
                </a:solidFill>
              </a:rPr>
              <a:t>Cervo </a:t>
            </a:r>
            <a:r>
              <a:rPr lang="it-IT" sz="1600" b="1" dirty="0">
                <a:solidFill>
                  <a:srgbClr val="FF0000"/>
                </a:solidFill>
              </a:rPr>
              <a:t>(</a:t>
            </a:r>
            <a:r>
              <a:rPr lang="it-IT" sz="1600" b="1" i="1" dirty="0" err="1">
                <a:solidFill>
                  <a:srgbClr val="FF0000"/>
                </a:solidFill>
              </a:rPr>
              <a:t>Cervus</a:t>
            </a:r>
            <a:r>
              <a:rPr lang="it-IT" sz="1600" b="1" i="1" dirty="0">
                <a:solidFill>
                  <a:srgbClr val="FF0000"/>
                </a:solidFill>
              </a:rPr>
              <a:t> </a:t>
            </a:r>
            <a:r>
              <a:rPr lang="it-IT" sz="1600" b="1" i="1" dirty="0" err="1">
                <a:solidFill>
                  <a:srgbClr val="FF0000"/>
                </a:solidFill>
              </a:rPr>
              <a:t>elaphus</a:t>
            </a:r>
            <a:r>
              <a:rPr lang="it-IT" sz="1600" b="1" i="1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FF0000"/>
                </a:solidFill>
              </a:rPr>
              <a:t>L</a:t>
            </a:r>
            <a:r>
              <a:rPr lang="it-IT" sz="1600" b="1" dirty="0">
                <a:solidFill>
                  <a:schemeClr val="bg1"/>
                </a:solidFill>
              </a:rPr>
              <a:t>.)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818BA23B-822A-4A54-9C26-C02F27D196E6}"/>
              </a:ext>
            </a:extLst>
          </p:cNvPr>
          <p:cNvSpPr txBox="1">
            <a:spLocks/>
          </p:cNvSpPr>
          <p:nvPr/>
        </p:nvSpPr>
        <p:spPr>
          <a:xfrm>
            <a:off x="7725258" y="5743438"/>
            <a:ext cx="2403314" cy="441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600" b="1" dirty="0">
                <a:solidFill>
                  <a:srgbClr val="FF0000"/>
                </a:solidFill>
              </a:rPr>
              <a:t>Daino (</a:t>
            </a:r>
            <a:r>
              <a:rPr lang="it-IT" sz="1600" b="1" i="1" dirty="0">
                <a:solidFill>
                  <a:srgbClr val="FF0000"/>
                </a:solidFill>
              </a:rPr>
              <a:t>Dama </a:t>
            </a:r>
            <a:r>
              <a:rPr lang="it-IT" sz="1600" b="1" i="1" dirty="0" err="1">
                <a:solidFill>
                  <a:srgbClr val="FF0000"/>
                </a:solidFill>
              </a:rPr>
              <a:t>dama</a:t>
            </a:r>
            <a:r>
              <a:rPr lang="it-IT" sz="1600" b="1" dirty="0">
                <a:solidFill>
                  <a:srgbClr val="FF0000"/>
                </a:solidFill>
              </a:rPr>
              <a:t> L.)</a:t>
            </a:r>
          </a:p>
          <a:p>
            <a:pPr algn="ctr"/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DA4405-2F83-4B7C-8617-9C181979C787}"/>
              </a:ext>
            </a:extLst>
          </p:cNvPr>
          <p:cNvSpPr txBox="1"/>
          <p:nvPr/>
        </p:nvSpPr>
        <p:spPr>
          <a:xfrm>
            <a:off x="7730507" y="4095938"/>
            <a:ext cx="2598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</a:rPr>
              <a:t>Cinghiale (</a:t>
            </a:r>
            <a:r>
              <a:rPr lang="it-IT" sz="1600" b="1" i="1" dirty="0" err="1">
                <a:solidFill>
                  <a:srgbClr val="FF0000"/>
                </a:solidFill>
              </a:rPr>
              <a:t>Sus</a:t>
            </a:r>
            <a:r>
              <a:rPr lang="it-IT" sz="1600" b="1" i="1" dirty="0">
                <a:solidFill>
                  <a:srgbClr val="FF0000"/>
                </a:solidFill>
              </a:rPr>
              <a:t> scrofa </a:t>
            </a:r>
            <a:r>
              <a:rPr lang="it-IT" sz="1600" b="1" dirty="0">
                <a:solidFill>
                  <a:srgbClr val="FF0000"/>
                </a:solidFill>
              </a:rPr>
              <a:t>L</a:t>
            </a:r>
            <a:r>
              <a:rPr lang="it-IT" sz="1600" b="1" dirty="0">
                <a:solidFill>
                  <a:schemeClr val="bg1"/>
                </a:solidFill>
              </a:rPr>
              <a:t>.)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CAAF0F-4591-4EE5-9CA4-5FD9122A307C}"/>
              </a:ext>
            </a:extLst>
          </p:cNvPr>
          <p:cNvSpPr txBox="1"/>
          <p:nvPr/>
        </p:nvSpPr>
        <p:spPr>
          <a:xfrm>
            <a:off x="4989950" y="4082170"/>
            <a:ext cx="2403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</a:rPr>
              <a:t>Capriolo (</a:t>
            </a:r>
            <a:r>
              <a:rPr lang="it-IT" sz="1600" b="1" i="1" dirty="0" err="1">
                <a:solidFill>
                  <a:srgbClr val="FF0000"/>
                </a:solidFill>
              </a:rPr>
              <a:t>Capreolus</a:t>
            </a:r>
            <a:r>
              <a:rPr lang="it-IT" sz="1600" b="1" i="1" dirty="0">
                <a:solidFill>
                  <a:srgbClr val="FF0000"/>
                </a:solidFill>
              </a:rPr>
              <a:t> </a:t>
            </a:r>
            <a:r>
              <a:rPr lang="it-IT" sz="1600" b="1" i="1" dirty="0" err="1">
                <a:solidFill>
                  <a:srgbClr val="FF0000"/>
                </a:solidFill>
              </a:rPr>
              <a:t>capreolus</a:t>
            </a:r>
            <a:r>
              <a:rPr lang="it-IT" sz="1600" b="1" i="1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FF0000"/>
                </a:solidFill>
              </a:rPr>
              <a:t>L.)</a:t>
            </a:r>
          </a:p>
        </p:txBody>
      </p:sp>
    </p:spTree>
    <p:extLst>
      <p:ext uri="{BB962C8B-B14F-4D97-AF65-F5344CB8AC3E}">
        <p14:creationId xmlns:p14="http://schemas.microsoft.com/office/powerpoint/2010/main" val="3842024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873" y="3036766"/>
            <a:ext cx="2737363" cy="15397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9824" t="4806" r="9315" b="8520"/>
          <a:stretch/>
        </p:blipFill>
        <p:spPr>
          <a:xfrm>
            <a:off x="8816454" y="2988859"/>
            <a:ext cx="2770496" cy="2060813"/>
          </a:xfrm>
          <a:prstGeom prst="rect">
            <a:avLst/>
          </a:prstGeom>
        </p:spPr>
      </p:pic>
      <p:grpSp>
        <p:nvGrpSpPr>
          <p:cNvPr id="45" name="Gruppo 8">
            <a:extLst>
              <a:ext uri="{FF2B5EF4-FFF2-40B4-BE49-F238E27FC236}">
                <a16:creationId xmlns:a16="http://schemas.microsoft.com/office/drawing/2014/main" id="{7E57754E-9AC4-4A2A-BD63-76B641C57199}"/>
              </a:ext>
            </a:extLst>
          </p:cNvPr>
          <p:cNvGrpSpPr/>
          <p:nvPr/>
        </p:nvGrpSpPr>
        <p:grpSpPr>
          <a:xfrm>
            <a:off x="3371307" y="2584293"/>
            <a:ext cx="2450186" cy="1451761"/>
            <a:chOff x="-110728" y="2355331"/>
            <a:chExt cx="3414302" cy="1813835"/>
          </a:xfrm>
        </p:grpSpPr>
        <p:pic>
          <p:nvPicPr>
            <p:cNvPr id="46" name="Picture 8" descr="DSCN0043">
              <a:extLst>
                <a:ext uri="{FF2B5EF4-FFF2-40B4-BE49-F238E27FC236}">
                  <a16:creationId xmlns:a16="http://schemas.microsoft.com/office/drawing/2014/main" id="{3D56DBBC-ABF4-45D6-8A5D-6A9BFB792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0719" y="2355331"/>
              <a:ext cx="3414293" cy="1813835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CasellaDiTesto 19">
              <a:extLst>
                <a:ext uri="{FF2B5EF4-FFF2-40B4-BE49-F238E27FC236}">
                  <a16:creationId xmlns:a16="http://schemas.microsoft.com/office/drawing/2014/main" id="{FD5CB002-9FD9-4D44-BBA9-DFA75D8CD494}"/>
                </a:ext>
              </a:extLst>
            </p:cNvPr>
            <p:cNvSpPr txBox="1"/>
            <p:nvPr/>
          </p:nvSpPr>
          <p:spPr>
            <a:xfrm>
              <a:off x="-110728" y="2661543"/>
              <a:ext cx="3395729" cy="5103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>
                      <a:lumMod val="95000"/>
                    </a:schemeClr>
                  </a:solidFill>
                </a:rPr>
                <a:t>Danni al suolo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9243CC-E11E-441D-A1E9-2F714437F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4-I danni determinati da un sovrannumero di ungulati sono di varia natura (1/2</a:t>
            </a:r>
            <a:r>
              <a:rPr lang="it-IT" dirty="0" smtClean="0"/>
              <a:t>)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83915-4819-4E51-B67D-A841B8EE1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185" y="2464322"/>
            <a:ext cx="2450178" cy="4765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1600" b="1" dirty="0"/>
              <a:t>Natura Economica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94510-CDD4-4B73-92E4-D87F9FD2F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09264" y="2177000"/>
            <a:ext cx="2450178" cy="4765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1600" b="1" dirty="0"/>
              <a:t>Natura Ecologica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6C258C-B705-4196-86D7-53C53E03F6D2}"/>
              </a:ext>
            </a:extLst>
          </p:cNvPr>
          <p:cNvSpPr txBox="1">
            <a:spLocks/>
          </p:cNvSpPr>
          <p:nvPr/>
        </p:nvSpPr>
        <p:spPr>
          <a:xfrm>
            <a:off x="9064488" y="2521038"/>
            <a:ext cx="2450178" cy="476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/>
              <a:t>Natura Sociale</a:t>
            </a:r>
          </a:p>
        </p:txBody>
      </p:sp>
      <p:pic>
        <p:nvPicPr>
          <p:cNvPr id="10" name="Immagine 2">
            <a:extLst>
              <a:ext uri="{FF2B5EF4-FFF2-40B4-BE49-F238E27FC236}">
                <a16:creationId xmlns:a16="http://schemas.microsoft.com/office/drawing/2014/main" id="{474F000E-A8C7-43F7-A145-9B60259568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284" y="4063412"/>
            <a:ext cx="2450180" cy="115240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asellaDiTesto 23">
            <a:extLst>
              <a:ext uri="{FF2B5EF4-FFF2-40B4-BE49-F238E27FC236}">
                <a16:creationId xmlns:a16="http://schemas.microsoft.com/office/drawing/2014/main" id="{164AF3F9-6092-4E6B-84B4-412E78587608}"/>
              </a:ext>
            </a:extLst>
          </p:cNvPr>
          <p:cNvSpPr txBox="1"/>
          <p:nvPr/>
        </p:nvSpPr>
        <p:spPr>
          <a:xfrm>
            <a:off x="3285277" y="4472346"/>
            <a:ext cx="2450179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Danni ecologici</a:t>
            </a:r>
          </a:p>
        </p:txBody>
      </p:sp>
      <p:pic>
        <p:nvPicPr>
          <p:cNvPr id="13" name="Graphic 12" descr="Connections with solid fill">
            <a:extLst>
              <a:ext uri="{FF2B5EF4-FFF2-40B4-BE49-F238E27FC236}">
                <a16:creationId xmlns:a16="http://schemas.microsoft.com/office/drawing/2014/main" id="{BD1E5947-1A6F-44E9-A05F-E96A99963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66355" y="1993381"/>
            <a:ext cx="476594" cy="476594"/>
          </a:xfrm>
          <a:prstGeom prst="rect">
            <a:avLst/>
          </a:prstGeom>
        </p:spPr>
      </p:pic>
      <p:pic>
        <p:nvPicPr>
          <p:cNvPr id="15" name="Graphic 14" descr="Medical with solid fill">
            <a:extLst>
              <a:ext uri="{FF2B5EF4-FFF2-40B4-BE49-F238E27FC236}">
                <a16:creationId xmlns:a16="http://schemas.microsoft.com/office/drawing/2014/main" id="{1EC7422F-2A91-451C-9051-457C6AE970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29897" y="1998954"/>
            <a:ext cx="476594" cy="476594"/>
          </a:xfrm>
          <a:prstGeom prst="rect">
            <a:avLst/>
          </a:prstGeom>
        </p:spPr>
      </p:pic>
      <p:pic>
        <p:nvPicPr>
          <p:cNvPr id="19" name="Graphic 18" descr="Flower with solid fill">
            <a:extLst>
              <a:ext uri="{FF2B5EF4-FFF2-40B4-BE49-F238E27FC236}">
                <a16:creationId xmlns:a16="http://schemas.microsoft.com/office/drawing/2014/main" id="{18930506-78C7-4498-8624-39BB5C0953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182763" y="1674017"/>
            <a:ext cx="476594" cy="476594"/>
          </a:xfrm>
          <a:prstGeom prst="rect">
            <a:avLst/>
          </a:prstGeom>
        </p:spPr>
      </p:pic>
      <p:pic>
        <p:nvPicPr>
          <p:cNvPr id="21" name="Graphic 20" descr="Coins outline">
            <a:extLst>
              <a:ext uri="{FF2B5EF4-FFF2-40B4-BE49-F238E27FC236}">
                <a16:creationId xmlns:a16="http://schemas.microsoft.com/office/drawing/2014/main" id="{D55B123D-7C4B-4FBF-9CD5-0D4702756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240066" y="1930400"/>
            <a:ext cx="590194" cy="590194"/>
          </a:xfrm>
          <a:prstGeom prst="rect">
            <a:avLst/>
          </a:prstGeom>
        </p:spPr>
      </p:pic>
      <p:pic>
        <p:nvPicPr>
          <p:cNvPr id="23" name="Immagine 1">
            <a:extLst>
              <a:ext uri="{FF2B5EF4-FFF2-40B4-BE49-F238E27FC236}">
                <a16:creationId xmlns:a16="http://schemas.microsoft.com/office/drawing/2014/main" id="{2C1CF6BE-21F5-49F8-BCCC-326827AAAFC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48" y="3078844"/>
            <a:ext cx="2159815" cy="13156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4" name="CasellaDiTesto 3">
            <a:extLst>
              <a:ext uri="{FF2B5EF4-FFF2-40B4-BE49-F238E27FC236}">
                <a16:creationId xmlns:a16="http://schemas.microsoft.com/office/drawing/2014/main" id="{52A1BBF3-FAD0-46D5-8CFF-1618911A3684}"/>
              </a:ext>
            </a:extLst>
          </p:cNvPr>
          <p:cNvSpPr txBox="1"/>
          <p:nvPr/>
        </p:nvSpPr>
        <p:spPr>
          <a:xfrm>
            <a:off x="577549" y="3869570"/>
            <a:ext cx="2159814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Danni all’agricoltura</a:t>
            </a:r>
          </a:p>
        </p:txBody>
      </p:sp>
      <p:sp>
        <p:nvSpPr>
          <p:cNvPr id="33" name="CasellaDiTesto 24">
            <a:extLst>
              <a:ext uri="{FF2B5EF4-FFF2-40B4-BE49-F238E27FC236}">
                <a16:creationId xmlns:a16="http://schemas.microsoft.com/office/drawing/2014/main" id="{C0472BF1-D87E-4C12-8F0D-DC112F2924E4}"/>
              </a:ext>
            </a:extLst>
          </p:cNvPr>
          <p:cNvSpPr txBox="1"/>
          <p:nvPr/>
        </p:nvSpPr>
        <p:spPr>
          <a:xfrm>
            <a:off x="6283377" y="4186498"/>
            <a:ext cx="2447040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Trasmissioni di malattie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855C1A9-DF80-4877-BAC4-AC1121D3F5E4}"/>
              </a:ext>
            </a:extLst>
          </p:cNvPr>
          <p:cNvSpPr/>
          <p:nvPr/>
        </p:nvSpPr>
        <p:spPr>
          <a:xfrm>
            <a:off x="295462" y="2517260"/>
            <a:ext cx="282086" cy="2701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pic>
        <p:nvPicPr>
          <p:cNvPr id="41" name="Picture 7" descr="DSCN0037">
            <a:extLst>
              <a:ext uri="{FF2B5EF4-FFF2-40B4-BE49-F238E27FC236}">
                <a16:creationId xmlns:a16="http://schemas.microsoft.com/office/drawing/2014/main" id="{C53E518E-6202-4739-867C-153F52BEE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9602" y="5366645"/>
            <a:ext cx="2450181" cy="13207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20">
            <a:extLst>
              <a:ext uri="{FF2B5EF4-FFF2-40B4-BE49-F238E27FC236}">
                <a16:creationId xmlns:a16="http://schemas.microsoft.com/office/drawing/2014/main" id="{B448A668-43A7-47FA-AD12-6B1DB4E676E1}"/>
              </a:ext>
            </a:extLst>
          </p:cNvPr>
          <p:cNvSpPr txBox="1"/>
          <p:nvPr/>
        </p:nvSpPr>
        <p:spPr>
          <a:xfrm>
            <a:off x="3285277" y="5740685"/>
            <a:ext cx="2443526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Danni al bosco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C4506A3-98BA-485B-90C4-9C30AADF3F4C}"/>
              </a:ext>
            </a:extLst>
          </p:cNvPr>
          <p:cNvSpPr/>
          <p:nvPr/>
        </p:nvSpPr>
        <p:spPr>
          <a:xfrm>
            <a:off x="9211088" y="2573976"/>
            <a:ext cx="282086" cy="2701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  <p:sp>
        <p:nvSpPr>
          <p:cNvPr id="36" name="CasellaDiTesto 25">
            <a:extLst>
              <a:ext uri="{FF2B5EF4-FFF2-40B4-BE49-F238E27FC236}">
                <a16:creationId xmlns:a16="http://schemas.microsoft.com/office/drawing/2014/main" id="{CC35D794-A64E-4C6E-99D2-E3B3B6EE35C4}"/>
              </a:ext>
            </a:extLst>
          </p:cNvPr>
          <p:cNvSpPr txBox="1"/>
          <p:nvPr/>
        </p:nvSpPr>
        <p:spPr>
          <a:xfrm>
            <a:off x="9064488" y="3820030"/>
            <a:ext cx="2257001" cy="388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Incidenti stradali</a:t>
            </a:r>
          </a:p>
        </p:txBody>
      </p:sp>
      <p:sp>
        <p:nvSpPr>
          <p:cNvPr id="51" name="Content Placeholder 3">
            <a:extLst>
              <a:ext uri="{FF2B5EF4-FFF2-40B4-BE49-F238E27FC236}">
                <a16:creationId xmlns:a16="http://schemas.microsoft.com/office/drawing/2014/main" id="{60BD3466-9598-42DC-A9BC-C9EAC85F9A81}"/>
              </a:ext>
            </a:extLst>
          </p:cNvPr>
          <p:cNvSpPr txBox="1">
            <a:spLocks/>
          </p:cNvSpPr>
          <p:nvPr/>
        </p:nvSpPr>
        <p:spPr>
          <a:xfrm>
            <a:off x="6323578" y="2464322"/>
            <a:ext cx="2450178" cy="476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sz="1600" b="1" dirty="0"/>
              <a:t>Natura Sanitaria 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D769756-D16F-451E-AA3A-4B820EF4E6D4}"/>
              </a:ext>
            </a:extLst>
          </p:cNvPr>
          <p:cNvSpPr/>
          <p:nvPr/>
        </p:nvSpPr>
        <p:spPr>
          <a:xfrm>
            <a:off x="6362030" y="2541122"/>
            <a:ext cx="282086" cy="2701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C39A41B-4024-4884-A8E4-C2A9571C9B56}"/>
              </a:ext>
            </a:extLst>
          </p:cNvPr>
          <p:cNvSpPr/>
          <p:nvPr/>
        </p:nvSpPr>
        <p:spPr>
          <a:xfrm>
            <a:off x="3391674" y="2215005"/>
            <a:ext cx="282086" cy="2701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939284" y="5194372"/>
            <a:ext cx="2575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Asaps.it, Notizie Varie, Osservatorio ASAPS 08 Maggio 2020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77334" y="4525052"/>
            <a:ext cx="1861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foto. V. Racanelli</a:t>
            </a:r>
            <a:endParaRPr lang="it-IT" sz="1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396464" y="4935398"/>
            <a:ext cx="202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 da </a:t>
            </a:r>
            <a:r>
              <a:rPr lang="it-IT" sz="1200" dirty="0" err="1" smtClean="0"/>
              <a:t>ornitolandia</a:t>
            </a:r>
            <a:r>
              <a:rPr lang="it-IT" sz="1200" dirty="0" smtClean="0"/>
              <a:t> forum</a:t>
            </a:r>
            <a:endParaRPr lang="it-IT" sz="1200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3364258" y="3799879"/>
            <a:ext cx="202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 Foto F. Sorbetti Guerri</a:t>
            </a:r>
            <a:endParaRPr lang="it-IT" sz="12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3493204" y="6445414"/>
            <a:ext cx="202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 Foto F. Sorbetti Guerri</a:t>
            </a:r>
            <a:endParaRPr lang="it-IT" sz="120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6241064" y="4762375"/>
            <a:ext cx="257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</a:t>
            </a:r>
            <a:r>
              <a:rPr lang="it-IT" sz="1200" dirty="0" smtClean="0"/>
              <a:t>a Science 4 Life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64054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43CC-E11E-441D-A1E9-2F714437F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50081B-1F2F-4B79-9C38-3B17BB79A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370" y="2225015"/>
            <a:ext cx="9509760" cy="3694521"/>
          </a:xfrm>
        </p:spPr>
        <p:txBody>
          <a:bodyPr>
            <a:normAutofit/>
          </a:bodyPr>
          <a:lstStyle/>
          <a:p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presenza per un lungo periodo di ungulati in soprannumero in ambiente forestale e montano può:</a:t>
            </a: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Modificare la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composizione delle specie vegetali arboree 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foresta attraverso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l’asportazione selettiva </a:t>
            </a:r>
            <a:r>
              <a:rPr kumimoji="0" lang="it-IT" alt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kumimoji="0" lang="it-IT" altLang="it-IT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alcune</a:t>
            </a:r>
            <a:r>
              <a:rPr kumimoji="0" lang="it-IT" alt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specie;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it-IT" alt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Rallentare o azzerare l’affermazione</a:t>
            </a:r>
            <a:r>
              <a:rPr kumimoji="0" lang="it-IT" alt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della rinnovazione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Ridurre il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numero di fusti 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 la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qualità del legno 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(es. alberi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policormici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malattie fungine).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altLang="it-IT" dirty="0"/>
              <a:t>Ridurre la </a:t>
            </a:r>
            <a:r>
              <a:rPr lang="it-IT" altLang="it-IT" b="1" dirty="0"/>
              <a:t>produttività delle aree a pascolo</a:t>
            </a:r>
            <a:r>
              <a:rPr lang="it-IT" altLang="it-IT" dirty="0"/>
              <a:t>;</a:t>
            </a: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Danneggiare</a:t>
            </a:r>
            <a:r>
              <a:rPr kumimoji="0" lang="it-IT" altLang="it-IT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il </a:t>
            </a:r>
            <a:r>
              <a:rPr kumimoji="0" lang="it-IT" altLang="it-IT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suolo del bosco </a:t>
            </a:r>
            <a:r>
              <a:rPr kumimoji="0" lang="it-IT" altLang="it-IT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e </a:t>
            </a:r>
            <a:r>
              <a:rPr kumimoji="0" lang="it-IT" altLang="it-IT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dei pascoli </a:t>
            </a:r>
            <a:r>
              <a:rPr kumimoji="0" lang="it-IT" altLang="it-IT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e danneggiare le </a:t>
            </a:r>
            <a:r>
              <a:rPr kumimoji="0" lang="it-IT" altLang="it-IT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sistemazioni idrauliche agrarie e forestali;</a:t>
            </a: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altLang="it-IT" dirty="0"/>
              <a:t>Danneggiare le </a:t>
            </a:r>
            <a:r>
              <a:rPr lang="it-IT" altLang="it-IT" b="1" dirty="0"/>
              <a:t>produzioni agricole montane;</a:t>
            </a: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it-IT" altLang="it-IT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Danneggiare </a:t>
            </a:r>
            <a:r>
              <a:rPr kumimoji="0" lang="it-IT" altLang="it-IT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la </a:t>
            </a:r>
            <a:r>
              <a:rPr kumimoji="0" lang="it-IT" altLang="it-IT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flora spontanea degna di protezione</a:t>
            </a:r>
            <a:r>
              <a:rPr kumimoji="0" lang="it-IT" altLang="it-IT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;</a:t>
            </a: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altLang="it-IT" dirty="0"/>
              <a:t>Danneggiare la </a:t>
            </a:r>
            <a:r>
              <a:rPr lang="it-IT" altLang="it-IT" b="1" dirty="0"/>
              <a:t>piccola fauna </a:t>
            </a:r>
            <a:r>
              <a:rPr lang="it-IT" altLang="it-IT" b="1" dirty="0" smtClean="0"/>
              <a:t>del terreno</a:t>
            </a:r>
            <a:r>
              <a:rPr lang="it-IT" altLang="it-IT" dirty="0" smtClean="0"/>
              <a:t>.</a:t>
            </a:r>
            <a:endParaRPr kumimoji="0" lang="it-IT" altLang="it-IT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kumimoji="0" lang="it-IT" altLang="it-IT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E0C5A8AB-038D-4B50-A922-959300AA6E60}"/>
              </a:ext>
            </a:extLst>
          </p:cNvPr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/>
              <a:t>4-I danni determinati da un sovrannumero di ungulati sono di varia natura (2/2)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9783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FF60B97-5EB1-411D-9287-82F79E225F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74D93F-5BDC-4ACB-A8CA-7E98165118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928BCD-A664-442D-ABA1-C3CFBED999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BA984793-63CC-45CB-A884-996FAAC233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2F0C28C5-1A58-4CFD-AE80-A035DCD738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95D7054E-4DD9-45B4-9774-43146D6C73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B82025D2-80F5-4523-8D68-3831F8711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BC890E5E-6997-4B43-8F03-33C4CA22B6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A8F61413-378E-434E-BB32-C83A8B826E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2FCA4F9-826F-46CC-97AA-E951F199A6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6E65488-263B-49DE-A257-2F17752147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2B4E11-B3FD-4926-A697-35A2C1CA6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5-Gli </a:t>
            </a:r>
            <a:r>
              <a:rPr lang="en-US" sz="3200" dirty="0" err="1"/>
              <a:t>effetti</a:t>
            </a:r>
            <a:r>
              <a:rPr lang="en-US" sz="3200" dirty="0"/>
              <a:t> della </a:t>
            </a:r>
            <a:r>
              <a:rPr lang="en-US" sz="3200" dirty="0" err="1"/>
              <a:t>ripetuta</a:t>
            </a:r>
            <a:r>
              <a:rPr lang="en-US" sz="3200" dirty="0"/>
              <a:t> </a:t>
            </a:r>
            <a:r>
              <a:rPr lang="en-US" sz="3200" dirty="0" err="1"/>
              <a:t>predazione</a:t>
            </a:r>
            <a:r>
              <a:rPr lang="en-US" sz="3200" dirty="0"/>
              <a:t> in un </a:t>
            </a:r>
            <a:r>
              <a:rPr lang="en-US" sz="3200" dirty="0" err="1"/>
              <a:t>bosco</a:t>
            </a:r>
            <a:r>
              <a:rPr lang="en-US" sz="3200" dirty="0"/>
              <a:t> di </a:t>
            </a:r>
            <a:r>
              <a:rPr lang="en-US" sz="3200" dirty="0" err="1" smtClean="0"/>
              <a:t>cerro</a:t>
            </a:r>
            <a:r>
              <a:rPr lang="en-US" sz="32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Foto</a:t>
            </a:r>
            <a:r>
              <a:rPr lang="en-US" sz="1600" dirty="0" smtClean="0"/>
              <a:t> A. </a:t>
            </a:r>
            <a:r>
              <a:rPr lang="en-US" sz="1600" dirty="0" err="1" smtClean="0"/>
              <a:t>Bresciani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7" name="Segnaposto contenuto 4" descr="DSCN2146.JPG">
            <a:extLst>
              <a:ext uri="{FF2B5EF4-FFF2-40B4-BE49-F238E27FC236}">
                <a16:creationId xmlns:a16="http://schemas.microsoft.com/office/drawing/2014/main" id="{0C303228-3C08-426F-837F-3C2B4CCF5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8" r="2" b="2"/>
          <a:stretch/>
        </p:blipFill>
        <p:spPr>
          <a:xfrm>
            <a:off x="868722" y="2395328"/>
            <a:ext cx="2743088" cy="3040272"/>
          </a:xfrm>
          <a:prstGeom prst="rect">
            <a:avLst/>
          </a:prstGeom>
          <a:noFill/>
        </p:spPr>
      </p:pic>
      <p:pic>
        <p:nvPicPr>
          <p:cNvPr id="9" name="Immagine 5" descr="DSCN2162.JPG">
            <a:extLst>
              <a:ext uri="{FF2B5EF4-FFF2-40B4-BE49-F238E27FC236}">
                <a16:creationId xmlns:a16="http://schemas.microsoft.com/office/drawing/2014/main" id="{30F2A9FF-0C5C-401E-A011-2DA14EFAA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r="2944" b="7"/>
          <a:stretch/>
        </p:blipFill>
        <p:spPr bwMode="auto">
          <a:xfrm>
            <a:off x="2989592" y="3385009"/>
            <a:ext cx="2626958" cy="304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Isosceles Triangle 8">
            <a:extLst>
              <a:ext uri="{FF2B5EF4-FFF2-40B4-BE49-F238E27FC236}">
                <a16:creationId xmlns:a16="http://schemas.microsoft.com/office/drawing/2014/main" id="{59B8ED24-0AD1-48BE-AD25-30AC9FCFA7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Immagine 3" descr="HPIM7521.JPG">
            <a:extLst>
              <a:ext uri="{FF2B5EF4-FFF2-40B4-BE49-F238E27FC236}">
                <a16:creationId xmlns:a16="http://schemas.microsoft.com/office/drawing/2014/main" id="{6FC16447-049D-47E3-B8FC-C203C31C95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r="-2" b="29455"/>
          <a:stretch/>
        </p:blipFill>
        <p:spPr bwMode="auto">
          <a:xfrm>
            <a:off x="6337723" y="2901829"/>
            <a:ext cx="3819604" cy="304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C2A0FAD-EDE9-4AFD-925D-F6449D88B8DD}"/>
              </a:ext>
            </a:extLst>
          </p:cNvPr>
          <p:cNvSpPr/>
          <p:nvPr/>
        </p:nvSpPr>
        <p:spPr>
          <a:xfrm rot="5400000">
            <a:off x="5135038" y="4204764"/>
            <a:ext cx="2079004" cy="172278"/>
          </a:xfrm>
          <a:prstGeom prst="triangle">
            <a:avLst>
              <a:gd name="adj" fmla="val 5063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CADB618-741F-48A1-A5F8-8E4B784F7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8222" y="4635125"/>
            <a:ext cx="3819604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</a:rPr>
              <a:t>Il bosco è stato trasformato in un «ginestreto arborato»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64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>
            <a:extLst>
              <a:ext uri="{FF2B5EF4-FFF2-40B4-BE49-F238E27FC236}">
                <a16:creationId xmlns:a16="http://schemas.microsoft.com/office/drawing/2014/main" id="{990F28B4-8779-439F-A3EB-F75F4AD7EB64}"/>
              </a:ext>
            </a:extLst>
          </p:cNvPr>
          <p:cNvSpPr/>
          <p:nvPr/>
        </p:nvSpPr>
        <p:spPr>
          <a:xfrm>
            <a:off x="6643024" y="2746606"/>
            <a:ext cx="2677866" cy="2503820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89BFCE-42E7-47DD-B767-0A2B2919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6- </a:t>
            </a:r>
            <a:r>
              <a:rPr lang="en-US" sz="3200" dirty="0" err="1"/>
              <a:t>Densità</a:t>
            </a:r>
            <a:r>
              <a:rPr lang="en-US" sz="3200" dirty="0"/>
              <a:t> di </a:t>
            </a:r>
            <a:r>
              <a:rPr lang="en-US" sz="3200" dirty="0" err="1"/>
              <a:t>ungulati</a:t>
            </a:r>
            <a:r>
              <a:rPr lang="en-US" sz="3200" dirty="0"/>
              <a:t> </a:t>
            </a:r>
            <a:r>
              <a:rPr lang="en-US" sz="3200" dirty="0" err="1"/>
              <a:t>estremamente</a:t>
            </a:r>
            <a:r>
              <a:rPr lang="en-US" sz="3200" dirty="0"/>
              <a:t> </a:t>
            </a:r>
            <a:r>
              <a:rPr lang="en-US" sz="3200" dirty="0" err="1"/>
              <a:t>eterogenee</a:t>
            </a:r>
            <a:r>
              <a:rPr lang="en-US" sz="3200" dirty="0"/>
              <a:t> </a:t>
            </a:r>
            <a:r>
              <a:rPr lang="en-US" sz="3200" dirty="0" err="1"/>
              <a:t>nelle</a:t>
            </a:r>
            <a:r>
              <a:rPr lang="en-US" sz="3200" dirty="0"/>
              <a:t> </a:t>
            </a:r>
            <a:r>
              <a:rPr lang="en-US" sz="3200" dirty="0" err="1"/>
              <a:t>regioni</a:t>
            </a:r>
            <a:r>
              <a:rPr lang="en-US" sz="3200" dirty="0"/>
              <a:t> </a:t>
            </a:r>
            <a:r>
              <a:rPr lang="en-US" sz="3200" dirty="0" err="1"/>
              <a:t>italiane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A7AC2-F7F8-4BC8-A6D5-6927D0260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90"/>
            <a:ext cx="4322579" cy="37012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/>
              <a:t>Le </a:t>
            </a:r>
            <a:r>
              <a:rPr lang="en-US" dirty="0" err="1"/>
              <a:t>consistenze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1"/>
                </a:solidFill>
              </a:rPr>
              <a:t>ungulati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selvatici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/>
              <a:t>in </a:t>
            </a:r>
            <a:r>
              <a:rPr lang="en-US" dirty="0" err="1"/>
              <a:t>italia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 smtClean="0"/>
              <a:t>eterogenee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/>
              <a:t>nelle</a:t>
            </a:r>
            <a:r>
              <a:rPr lang="en-US" dirty="0"/>
              <a:t> diverse </a:t>
            </a:r>
            <a:r>
              <a:rPr lang="en-US" dirty="0" err="1"/>
              <a:t>regioni</a:t>
            </a:r>
            <a:r>
              <a:rPr lang="en-US" dirty="0"/>
              <a:t>. </a:t>
            </a:r>
          </a:p>
          <a:p>
            <a:r>
              <a:rPr lang="en-US" dirty="0"/>
              <a:t>È </a:t>
            </a:r>
            <a:r>
              <a:rPr lang="en-US" dirty="0" err="1"/>
              <a:t>comunque</a:t>
            </a:r>
            <a:r>
              <a:rPr lang="en-US" dirty="0"/>
              <a:t> </a:t>
            </a:r>
            <a:r>
              <a:rPr lang="en-US" dirty="0" err="1"/>
              <a:t>accertato</a:t>
            </a:r>
            <a:r>
              <a:rPr lang="en-US" dirty="0"/>
              <a:t> la </a:t>
            </a:r>
            <a:r>
              <a:rPr lang="en-US" b="1" dirty="0" err="1">
                <a:solidFill>
                  <a:schemeClr val="accent1"/>
                </a:solidFill>
              </a:rPr>
              <a:t>diffusione</a:t>
            </a:r>
            <a:r>
              <a:rPr lang="en-US" b="1" dirty="0">
                <a:solidFill>
                  <a:schemeClr val="accent1"/>
                </a:solidFill>
              </a:rPr>
              <a:t> e la </a:t>
            </a:r>
            <a:r>
              <a:rPr lang="en-US" b="1" dirty="0" err="1">
                <a:solidFill>
                  <a:schemeClr val="accent1"/>
                </a:solidFill>
              </a:rPr>
              <a:t>tendenza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all’incremento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della</a:t>
            </a:r>
            <a:r>
              <a:rPr lang="en-US" b="1" dirty="0">
                <a:solidFill>
                  <a:schemeClr val="accent1"/>
                </a:solidFill>
              </a:rPr>
              <a:t> fauna </a:t>
            </a:r>
            <a:r>
              <a:rPr lang="en-US" b="1" dirty="0" err="1">
                <a:solidFill>
                  <a:schemeClr val="accent1"/>
                </a:solidFill>
              </a:rPr>
              <a:t>ungulata</a:t>
            </a:r>
            <a:r>
              <a:rPr lang="en-US" dirty="0"/>
              <a:t> (</a:t>
            </a:r>
            <a:r>
              <a:rPr lang="en-US" dirty="0" err="1"/>
              <a:t>cervi</a:t>
            </a:r>
            <a:r>
              <a:rPr lang="en-US" dirty="0"/>
              <a:t>, </a:t>
            </a:r>
            <a:r>
              <a:rPr lang="en-US" dirty="0" err="1"/>
              <a:t>caprioli</a:t>
            </a:r>
            <a:r>
              <a:rPr lang="en-US" dirty="0"/>
              <a:t>, </a:t>
            </a:r>
            <a:r>
              <a:rPr lang="en-US" dirty="0" err="1"/>
              <a:t>daini</a:t>
            </a:r>
            <a:r>
              <a:rPr lang="en-US" dirty="0"/>
              <a:t> e </a:t>
            </a:r>
            <a:r>
              <a:rPr lang="en-US" dirty="0" err="1"/>
              <a:t>cinghiali</a:t>
            </a:r>
            <a:r>
              <a:rPr lang="en-US" dirty="0"/>
              <a:t> in </a:t>
            </a:r>
            <a:r>
              <a:rPr lang="en-US" dirty="0" err="1"/>
              <a:t>particolare</a:t>
            </a:r>
            <a:r>
              <a:rPr lang="en-US" dirty="0"/>
              <a:t>)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tutto</a:t>
            </a:r>
            <a:r>
              <a:rPr lang="en-US" dirty="0"/>
              <a:t> il </a:t>
            </a:r>
            <a:r>
              <a:rPr lang="en-US" dirty="0" err="1"/>
              <a:t>territorio</a:t>
            </a:r>
            <a:r>
              <a:rPr lang="en-US" dirty="0"/>
              <a:t> </a:t>
            </a:r>
            <a:r>
              <a:rPr lang="en-US" dirty="0" err="1"/>
              <a:t>nazionale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F4E3D1-07E4-42CF-A427-8054F136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5524" y="2415508"/>
            <a:ext cx="2962227" cy="37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inghiale Pixel Icona - Cinghiale PNG scaricare png - Disegno png  trasparente Cinghiale png scaricare.">
            <a:extLst>
              <a:ext uri="{FF2B5EF4-FFF2-40B4-BE49-F238E27FC236}">
                <a16:creationId xmlns:a16="http://schemas.microsoft.com/office/drawing/2014/main" id="{2A7F76D7-084B-4BD9-92E7-16A0F980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131" y="1834834"/>
            <a:ext cx="1467291" cy="107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ng Di Cervo Immagini PNG | Vettori e file PSD | Scarica gratis su Pngtree">
            <a:extLst>
              <a:ext uri="{FF2B5EF4-FFF2-40B4-BE49-F238E27FC236}">
                <a16:creationId xmlns:a16="http://schemas.microsoft.com/office/drawing/2014/main" id="{93A7CBF7-8376-4A80-AE5A-21C67A516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05" y="4737368"/>
            <a:ext cx="1511032" cy="15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apriolo, Alce - Cervi immagine PNG scaricare png - Disegno png trasparente  Alce png scaricare.">
            <a:extLst>
              <a:ext uri="{FF2B5EF4-FFF2-40B4-BE49-F238E27FC236}">
                <a16:creationId xmlns:a16="http://schemas.microsoft.com/office/drawing/2014/main" id="{46A29C79-12F6-4F5D-AF00-EBFB67826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374" y="1385756"/>
            <a:ext cx="1543723" cy="13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aino png | PNGEgg">
            <a:extLst>
              <a:ext uri="{FF2B5EF4-FFF2-40B4-BE49-F238E27FC236}">
                <a16:creationId xmlns:a16="http://schemas.microsoft.com/office/drawing/2014/main" id="{8A440AE2-1170-48FC-8EB4-26654D5BF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049" y="3424766"/>
            <a:ext cx="1633990" cy="163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9309432-1125-4189-B584-F630D4ADEA40}"/>
              </a:ext>
            </a:extLst>
          </p:cNvPr>
          <p:cNvSpPr/>
          <p:nvPr/>
        </p:nvSpPr>
        <p:spPr>
          <a:xfrm>
            <a:off x="7076011" y="3143111"/>
            <a:ext cx="1816585" cy="1715501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9E9124F-7C9A-487E-A72C-5F8ABA738C1B}"/>
              </a:ext>
            </a:extLst>
          </p:cNvPr>
          <p:cNvSpPr/>
          <p:nvPr/>
        </p:nvSpPr>
        <p:spPr>
          <a:xfrm>
            <a:off x="7262784" y="3351159"/>
            <a:ext cx="1374855" cy="1324451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96E40D4-A9C6-49E4-B1F0-91DC435B8B1B}"/>
              </a:ext>
            </a:extLst>
          </p:cNvPr>
          <p:cNvSpPr/>
          <p:nvPr/>
        </p:nvSpPr>
        <p:spPr>
          <a:xfrm>
            <a:off x="7570863" y="3560479"/>
            <a:ext cx="861298" cy="880764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392AD-1DDA-4D8E-91AC-D2C10D02EB3B}"/>
              </a:ext>
            </a:extLst>
          </p:cNvPr>
          <p:cNvSpPr/>
          <p:nvPr/>
        </p:nvSpPr>
        <p:spPr>
          <a:xfrm>
            <a:off x="6356954" y="6073130"/>
            <a:ext cx="982654" cy="35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ysClr val="windowText" lastClr="000000"/>
                </a:solidFill>
              </a:rPr>
              <a:t>Cervi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C4D1966-2E66-4260-B5A5-0866BA03AE25}"/>
              </a:ext>
            </a:extLst>
          </p:cNvPr>
          <p:cNvSpPr/>
          <p:nvPr/>
        </p:nvSpPr>
        <p:spPr>
          <a:xfrm>
            <a:off x="8303945" y="1489080"/>
            <a:ext cx="1219200" cy="35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ysClr val="windowText" lastClr="000000"/>
                </a:solidFill>
              </a:rPr>
              <a:t>Cinghiali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0BA0C05-E6D5-44AB-A519-5F170EBBDFA1}"/>
              </a:ext>
            </a:extLst>
          </p:cNvPr>
          <p:cNvSpPr/>
          <p:nvPr/>
        </p:nvSpPr>
        <p:spPr>
          <a:xfrm>
            <a:off x="5245549" y="2798588"/>
            <a:ext cx="1219200" cy="35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ysClr val="windowText" lastClr="000000"/>
                </a:solidFill>
              </a:rPr>
              <a:t>Caprioli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F9DF48-4FB6-45E4-B9B2-08981CD6FF82}"/>
              </a:ext>
            </a:extLst>
          </p:cNvPr>
          <p:cNvSpPr/>
          <p:nvPr/>
        </p:nvSpPr>
        <p:spPr>
          <a:xfrm>
            <a:off x="9550351" y="4675610"/>
            <a:ext cx="1219200" cy="35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ysClr val="windowText" lastClr="000000"/>
                </a:solidFill>
              </a:rPr>
              <a:t>Daini </a:t>
            </a:r>
          </a:p>
        </p:txBody>
      </p:sp>
      <p:pic>
        <p:nvPicPr>
          <p:cNvPr id="11" name="Graphic 10" descr="Arrow Up with solid fill">
            <a:extLst>
              <a:ext uri="{FF2B5EF4-FFF2-40B4-BE49-F238E27FC236}">
                <a16:creationId xmlns:a16="http://schemas.microsoft.com/office/drawing/2014/main" id="{4CF4A398-FA82-4DE8-88B4-61047D5715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748526" y="3621609"/>
            <a:ext cx="471263" cy="21796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F718E6D-C171-4641-915C-E723CCA4DE8A}"/>
              </a:ext>
            </a:extLst>
          </p:cNvPr>
          <p:cNvSpPr/>
          <p:nvPr/>
        </p:nvSpPr>
        <p:spPr>
          <a:xfrm>
            <a:off x="7391912" y="3956075"/>
            <a:ext cx="1219200" cy="35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ysClr val="windowText" lastClr="000000"/>
                </a:solidFill>
              </a:rPr>
              <a:t>Diffusione in aumento</a:t>
            </a:r>
          </a:p>
        </p:txBody>
      </p:sp>
    </p:spTree>
    <p:extLst>
      <p:ext uri="{BB962C8B-B14F-4D97-AF65-F5344CB8AC3E}">
        <p14:creationId xmlns:p14="http://schemas.microsoft.com/office/powerpoint/2010/main" val="313461261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</TotalTime>
  <Words>1459</Words>
  <Application>Microsoft Office PowerPoint</Application>
  <PresentationFormat>Widescreen</PresentationFormat>
  <Paragraphs>257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</vt:lpstr>
      <vt:lpstr>Wingdings 3</vt:lpstr>
      <vt:lpstr>Zurich Ex BT</vt:lpstr>
      <vt:lpstr>Facet</vt:lpstr>
      <vt:lpstr>La tutela delle produzioni agroforestali e la necessità di gestire la fauna selvatica</vt:lpstr>
      <vt:lpstr>Agenda</vt:lpstr>
      <vt:lpstr>1-Rapporti di compatibilità tra fauna selvatica e produzioni agroforestali </vt:lpstr>
      <vt:lpstr>2-Densità delle principali specie di ungulati in Europa</vt:lpstr>
      <vt:lpstr>3-Specie selvatiche più problematiche nel nostro Paese (foto C. Caponi)</vt:lpstr>
      <vt:lpstr>4-I danni determinati da un sovrannumero di ungulati sono di varia natura (1/2)  </vt:lpstr>
      <vt:lpstr> </vt:lpstr>
      <vt:lpstr>5-Gli effetti della ripetuta predazione in un bosco di cerro (Foto A. Bresciani)</vt:lpstr>
      <vt:lpstr>6- Densità di ungulati estremamente eterogenee nelle regioni italiane </vt:lpstr>
      <vt:lpstr>7-Protezioni individuali alle piante e…</vt:lpstr>
      <vt:lpstr>…protezioni collettive (Foto A. Bresciani)</vt:lpstr>
      <vt:lpstr>8- Cause dell’incremento degli ungulati</vt:lpstr>
      <vt:lpstr>9-I Danni economici in Toscana</vt:lpstr>
      <vt:lpstr>10- Tipologia di danno agli ambienti forestali (foto F. Sorbetti Guerri)</vt:lpstr>
      <vt:lpstr>11-Aspetti da tenere in considerazioni</vt:lpstr>
      <vt:lpstr>12-Conclusioni</vt:lpstr>
      <vt:lpstr>QUESTIONS?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 MARCA Rosalba (External)</dc:creator>
  <cp:lastModifiedBy>sara</cp:lastModifiedBy>
  <cp:revision>34</cp:revision>
  <dcterms:created xsi:type="dcterms:W3CDTF">2021-04-16T18:22:04Z</dcterms:created>
  <dcterms:modified xsi:type="dcterms:W3CDTF">2021-04-21T16:02:39Z</dcterms:modified>
</cp:coreProperties>
</file>