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80" r:id="rId6"/>
    <p:sldId id="346" r:id="rId7"/>
    <p:sldId id="282" r:id="rId8"/>
    <p:sldId id="283" r:id="rId9"/>
    <p:sldId id="289" r:id="rId10"/>
    <p:sldId id="290" r:id="rId11"/>
    <p:sldId id="291" r:id="rId12"/>
    <p:sldId id="294" r:id="rId13"/>
    <p:sldId id="300" r:id="rId14"/>
    <p:sldId id="301" r:id="rId15"/>
    <p:sldId id="304" r:id="rId16"/>
    <p:sldId id="341" r:id="rId17"/>
    <p:sldId id="317" r:id="rId18"/>
    <p:sldId id="306" r:id="rId1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B53C5-E402-417F-ACB8-D128D30E9144}" type="datetimeFigureOut">
              <a:rPr lang="it-IT" smtClean="0"/>
              <a:t>17/04/2021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13B05-7E72-4B7B-A748-3F6FEE977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8339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B53C5-E402-417F-ACB8-D128D30E9144}" type="datetimeFigureOut">
              <a:rPr lang="it-IT" smtClean="0"/>
              <a:t>17/04/2021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13B05-7E72-4B7B-A748-3F6FEE977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6778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B53C5-E402-417F-ACB8-D128D30E9144}" type="datetimeFigureOut">
              <a:rPr lang="it-IT" smtClean="0"/>
              <a:t>17/04/2021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13B05-7E72-4B7B-A748-3F6FEE977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2804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B53C5-E402-417F-ACB8-D128D30E9144}" type="datetimeFigureOut">
              <a:rPr lang="it-IT" smtClean="0"/>
              <a:t>17/04/2021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13B05-7E72-4B7B-A748-3F6FEE977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969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B53C5-E402-417F-ACB8-D128D30E9144}" type="datetimeFigureOut">
              <a:rPr lang="it-IT" smtClean="0"/>
              <a:t>17/04/2021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13B05-7E72-4B7B-A748-3F6FEE977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882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B53C5-E402-417F-ACB8-D128D30E9144}" type="datetimeFigureOut">
              <a:rPr lang="it-IT" smtClean="0"/>
              <a:t>17/04/2021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13B05-7E72-4B7B-A748-3F6FEE977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9028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B53C5-E402-417F-ACB8-D128D30E9144}" type="datetimeFigureOut">
              <a:rPr lang="it-IT" smtClean="0"/>
              <a:t>17/04/2021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13B05-7E72-4B7B-A748-3F6FEE977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5904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B53C5-E402-417F-ACB8-D128D30E9144}" type="datetimeFigureOut">
              <a:rPr lang="it-IT" smtClean="0"/>
              <a:t>17/04/2021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13B05-7E72-4B7B-A748-3F6FEE977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7315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B53C5-E402-417F-ACB8-D128D30E9144}" type="datetimeFigureOut">
              <a:rPr lang="it-IT" smtClean="0"/>
              <a:t>17/04/2021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13B05-7E72-4B7B-A748-3F6FEE977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0033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B53C5-E402-417F-ACB8-D128D30E9144}" type="datetimeFigureOut">
              <a:rPr lang="it-IT" smtClean="0"/>
              <a:t>17/04/2021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13B05-7E72-4B7B-A748-3F6FEE977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581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B53C5-E402-417F-ACB8-D128D30E9144}" type="datetimeFigureOut">
              <a:rPr lang="it-IT" smtClean="0"/>
              <a:t>17/04/2021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13B05-7E72-4B7B-A748-3F6FEE977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611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B53C5-E402-417F-ACB8-D128D30E9144}" type="datetimeFigureOut">
              <a:rPr lang="it-IT" smtClean="0"/>
              <a:t>17/04/2021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13B05-7E72-4B7B-A748-3F6FEE9770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313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Assicurazione in Agricoltura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Sara Landini</a:t>
            </a:r>
          </a:p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4446" y="4606925"/>
            <a:ext cx="3076575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235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gestione del rischio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 smtClean="0"/>
              <a:t>2</a:t>
            </a:r>
            <a:r>
              <a:rPr lang="it-IT" dirty="0" smtClean="0"/>
              <a:t>. RISCHIO MEDIO</a:t>
            </a:r>
            <a:endParaRPr lang="it-IT" dirty="0" smtClean="0"/>
          </a:p>
          <a:p>
            <a:pPr marL="0" indent="0" algn="just">
              <a:buNone/>
            </a:pPr>
            <a:r>
              <a:rPr lang="it-IT" dirty="0" smtClean="0"/>
              <a:t>In caso di livello </a:t>
            </a:r>
            <a:r>
              <a:rPr lang="it-IT" dirty="0"/>
              <a:t>di media frequenza/media gravità del danno, </a:t>
            </a:r>
            <a:r>
              <a:rPr lang="it-IT" dirty="0" smtClean="0"/>
              <a:t>la </a:t>
            </a:r>
            <a:r>
              <a:rPr lang="it-IT" dirty="0"/>
              <a:t>strategia comunemente considerata </a:t>
            </a:r>
            <a:r>
              <a:rPr lang="it-IT" dirty="0" smtClean="0"/>
              <a:t>più adatta </a:t>
            </a:r>
            <a:r>
              <a:rPr lang="it-IT" dirty="0"/>
              <a:t>è il trasferimento del rischio, </a:t>
            </a:r>
            <a:r>
              <a:rPr lang="it-IT" dirty="0" smtClean="0"/>
              <a:t>ma anche </a:t>
            </a:r>
            <a:r>
              <a:rPr lang="it-IT" dirty="0"/>
              <a:t>strategie di riduzione possono </a:t>
            </a:r>
            <a:r>
              <a:rPr lang="it-IT" dirty="0" smtClean="0"/>
              <a:t>incidere.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647807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gestione del rischio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3</a:t>
            </a:r>
            <a:r>
              <a:rPr lang="it-IT" dirty="0" smtClean="0"/>
              <a:t>. RISCHIO BASSO</a:t>
            </a:r>
            <a:endParaRPr lang="it-IT" dirty="0" smtClean="0"/>
          </a:p>
          <a:p>
            <a:pPr marL="0" indent="0" algn="just">
              <a:buNone/>
            </a:pPr>
            <a:r>
              <a:rPr lang="it-IT" dirty="0" smtClean="0"/>
              <a:t>In caso di livello </a:t>
            </a:r>
            <a:r>
              <a:rPr lang="it-IT" dirty="0"/>
              <a:t>di bassa frequenza/alta gravità del </a:t>
            </a:r>
            <a:r>
              <a:rPr lang="it-IT" dirty="0" smtClean="0"/>
              <a:t>danno, ovvero in caso di cosiddetto </a:t>
            </a:r>
            <a:r>
              <a:rPr lang="it-IT" dirty="0"/>
              <a:t>rischio </a:t>
            </a:r>
            <a:r>
              <a:rPr lang="it-IT" dirty="0" smtClean="0"/>
              <a:t>catastrofico, </a:t>
            </a:r>
            <a:r>
              <a:rPr lang="it-IT" dirty="0"/>
              <a:t>si può associare </a:t>
            </a:r>
            <a:r>
              <a:rPr lang="it-IT" dirty="0" smtClean="0"/>
              <a:t>strumenti </a:t>
            </a:r>
            <a:r>
              <a:rPr lang="it-IT" dirty="0"/>
              <a:t>orientati </a:t>
            </a:r>
            <a:r>
              <a:rPr lang="it-IT" dirty="0" smtClean="0"/>
              <a:t>alla compensazione </a:t>
            </a:r>
            <a:r>
              <a:rPr lang="it-IT" dirty="0"/>
              <a:t>dei </a:t>
            </a:r>
            <a:r>
              <a:rPr lang="it-IT" dirty="0" smtClean="0"/>
              <a:t>danni (assicurazioni) accompagnati </a:t>
            </a:r>
            <a:r>
              <a:rPr lang="it-IT" dirty="0"/>
              <a:t>da politiche di </a:t>
            </a:r>
            <a:r>
              <a:rPr lang="it-IT" dirty="0" smtClean="0"/>
              <a:t>sostegno (fondi di mutualità, IST</a:t>
            </a:r>
            <a:r>
              <a:rPr lang="it-IT" dirty="0" smtClean="0"/>
              <a:t>).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Possibilità di usare strumenti finanziari come </a:t>
            </a:r>
            <a:r>
              <a:rPr lang="it-IT" dirty="0" err="1" smtClean="0"/>
              <a:t>cat</a:t>
            </a:r>
            <a:r>
              <a:rPr lang="it-IT" dirty="0" smtClean="0"/>
              <a:t> bonds</a:t>
            </a:r>
            <a:endParaRPr lang="it-IT" dirty="0"/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382033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Programmi per lo sviluppo rurale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Venendo ai principali strumenti di intervento pubblico e alla relativa normativa, attraverso il </a:t>
            </a:r>
            <a:r>
              <a:rPr lang="it-IT" dirty="0" smtClean="0"/>
              <a:t>Programma </a:t>
            </a:r>
            <a:r>
              <a:rPr lang="it-IT" dirty="0"/>
              <a:t>di sviluppo rurale (PSR) si mette a disposizione delle imprese agricole una serie di misure a sostegno degli investimenti e di azioni agroambientali finalizzate ad orientare lo sviluppo rurale della regione secondo le finalità politiche comunitarie.</a:t>
            </a:r>
          </a:p>
        </p:txBody>
      </p:sp>
    </p:spTree>
    <p:extLst>
      <p:ext uri="{BB962C8B-B14F-4D97-AF65-F5344CB8AC3E}">
        <p14:creationId xmlns:p14="http://schemas.microsoft.com/office/powerpoint/2010/main" val="2943496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Polizze agevolate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Per il </a:t>
            </a:r>
            <a:r>
              <a:rPr lang="it-IT" dirty="0" smtClean="0"/>
              <a:t>sostegno all’adozione </a:t>
            </a:r>
            <a:r>
              <a:rPr lang="it-IT" dirty="0"/>
              <a:t>di strumenti di </a:t>
            </a:r>
            <a:r>
              <a:rPr lang="it-IT" dirty="0" smtClean="0"/>
              <a:t>compensazione </a:t>
            </a:r>
            <a:r>
              <a:rPr lang="it-IT" dirty="0"/>
              <a:t>(polizze di assicurazione) la dotazione </a:t>
            </a:r>
            <a:r>
              <a:rPr lang="it-IT" dirty="0" smtClean="0"/>
              <a:t>principale è </a:t>
            </a:r>
            <a:r>
              <a:rPr lang="it-IT" dirty="0"/>
              <a:t>prevista nel Programma di </a:t>
            </a:r>
            <a:r>
              <a:rPr lang="it-IT" dirty="0" smtClean="0"/>
              <a:t>sviluppo rurale </a:t>
            </a:r>
            <a:r>
              <a:rPr lang="it-IT" dirty="0"/>
              <a:t>nazionale (Reg. Ue 1305/2013</a:t>
            </a:r>
            <a:r>
              <a:rPr lang="it-IT" dirty="0" smtClean="0"/>
              <a:t>), </a:t>
            </a:r>
            <a:r>
              <a:rPr lang="it-IT" dirty="0"/>
              <a:t>una quota residua è prevista nell’ambito del Fondo di solidarietà nazionale (</a:t>
            </a:r>
            <a:r>
              <a:rPr lang="it-IT" dirty="0" err="1" smtClean="0"/>
              <a:t>Fsn</a:t>
            </a:r>
            <a:r>
              <a:rPr lang="it-IT" dirty="0" smtClean="0"/>
              <a:t>) D</a:t>
            </a:r>
            <a:r>
              <a:rPr lang="it-IT" dirty="0"/>
              <a:t>. </a:t>
            </a:r>
            <a:r>
              <a:rPr lang="it-IT" dirty="0" err="1"/>
              <a:t>Lgs</a:t>
            </a:r>
            <a:r>
              <a:rPr lang="it-IT" dirty="0"/>
              <a:t>. 102/2004, per i settori non </a:t>
            </a:r>
            <a:r>
              <a:rPr lang="it-IT" dirty="0" smtClean="0"/>
              <a:t>contemplati dall’intervento comunitario.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663175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Polizze agevolate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dirty="0"/>
              <a:t>Gli interventi che possono essere attivati a carico del FSN sono essenzialmente di due tipi: misure </a:t>
            </a:r>
            <a:r>
              <a:rPr lang="it-IT" dirty="0" smtClean="0"/>
              <a:t>volte </a:t>
            </a:r>
            <a:r>
              <a:rPr lang="it-IT" dirty="0"/>
              <a:t>a incentivare la stipula di contratti assicurativi e interventi compensativi, esclusivamente nel caso di rischi non assicurabili. </a:t>
            </a:r>
          </a:p>
          <a:p>
            <a:pPr algn="just"/>
            <a:r>
              <a:rPr lang="it-IT" dirty="0"/>
              <a:t>Inoltre, è previsto che annualmente venga adottato, dopo la valutazione di proposte discusse da una specifica Commissione tecnica, con decreto del Ministro delle politiche agricole alimentari e </a:t>
            </a:r>
            <a:r>
              <a:rPr lang="it-IT" dirty="0" smtClean="0"/>
              <a:t>forestali, </a:t>
            </a:r>
            <a:r>
              <a:rPr lang="it-IT" dirty="0"/>
              <a:t>il Piano assicurativo </a:t>
            </a:r>
            <a:r>
              <a:rPr lang="it-IT" dirty="0" smtClean="0"/>
              <a:t>agricolo nazionale PAAN(ora si parla di Piano di gestione del rischio agricolo PGRA), </a:t>
            </a:r>
            <a:r>
              <a:rPr lang="it-IT" dirty="0"/>
              <a:t>un provvedimento che individua le tipologie di polizza, le aree territoriali, i prodotti e tutte le altre variabili di interesse ai fini della concessione e quantificazione del contributo pubblico sui premi.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173999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Polizze agevolate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Un elemento comune che caratterizza tutte le tipologie di polizze agevolate (indipendentemente dalle garanzie e/o combinazioni scelte) è la presenza di una soglia pari </a:t>
            </a:r>
            <a:r>
              <a:rPr lang="it-IT" dirty="0" smtClean="0"/>
              <a:t>al </a:t>
            </a:r>
            <a:r>
              <a:rPr lang="it-IT" dirty="0" smtClean="0"/>
              <a:t>20</a:t>
            </a:r>
            <a:r>
              <a:rPr lang="it-IT" dirty="0"/>
              <a:t>%. Questo significa che l’assicurato matura il diritto all’indennizzo </a:t>
            </a:r>
            <a:r>
              <a:rPr lang="it-IT" dirty="0" smtClean="0"/>
              <a:t>esclusivamente quando </a:t>
            </a:r>
            <a:r>
              <a:rPr lang="it-IT" dirty="0"/>
              <a:t>il danno quanti-qualitativo risarcibile per l’intera produzione aziendale </a:t>
            </a:r>
            <a:r>
              <a:rPr lang="it-IT" dirty="0" smtClean="0"/>
              <a:t>del medesimo </a:t>
            </a:r>
            <a:r>
              <a:rPr lang="it-IT" dirty="0"/>
              <a:t>prodotto nello stesso </a:t>
            </a:r>
            <a:r>
              <a:rPr lang="it-IT" dirty="0" smtClean="0"/>
              <a:t>comune è </a:t>
            </a:r>
            <a:r>
              <a:rPr lang="it-IT" dirty="0" smtClean="0"/>
              <a:t>superiore a tale percentuale.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140622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Polizze agevolate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/>
              <a:t>In Italia, nel 2017, sono state introdotte per la prima volta nel sistema assicurativo agricolo nazionale due nuove tipologie di polizze sperimentali agevolate: le polizze ricavo </a:t>
            </a:r>
            <a:r>
              <a:rPr lang="it-IT" dirty="0" smtClean="0"/>
              <a:t>e </a:t>
            </a:r>
            <a:r>
              <a:rPr lang="it-IT" dirty="0"/>
              <a:t>le polizze </a:t>
            </a:r>
            <a:r>
              <a:rPr lang="it-IT" dirty="0" err="1"/>
              <a:t>index</a:t>
            </a:r>
            <a:r>
              <a:rPr lang="it-IT" dirty="0"/>
              <a:t> </a:t>
            </a:r>
            <a:r>
              <a:rPr lang="it-IT" dirty="0" err="1" smtClean="0"/>
              <a:t>based</a:t>
            </a:r>
            <a:r>
              <a:rPr lang="it-IT" dirty="0" smtClean="0"/>
              <a:t>.</a:t>
            </a:r>
          </a:p>
          <a:p>
            <a:pPr marL="0" indent="0" algn="just">
              <a:buNone/>
            </a:pPr>
            <a:r>
              <a:rPr lang="it-IT" dirty="0"/>
              <a:t>•    le polizze ricavo sono contratti assicurativi che coprono la perdita di ricavo della produzione assicurata, perdita determinata come combinazione della riduzione di resa per avversità atmosferiche, e/o della riduzione del prezzo di mercato;</a:t>
            </a:r>
          </a:p>
          <a:p>
            <a:pPr marL="0" indent="0" algn="just">
              <a:buNone/>
            </a:pPr>
            <a:r>
              <a:rPr lang="it-IT" dirty="0"/>
              <a:t>•     le polizze </a:t>
            </a:r>
            <a:r>
              <a:rPr lang="it-IT" dirty="0" smtClean="0"/>
              <a:t>indicizzate o parametriche, </a:t>
            </a:r>
            <a:r>
              <a:rPr lang="it-IT" dirty="0"/>
              <a:t>sono contratti assicurativi che coprono la perdita di produzione assicurata per danno di quantità e qualità a seguito di un andamento climatico avverso, identificato tramite lo scostamento positivo o negativo rispetto a un indice biologico (es. perdita di biomassa) e/o meteorologico (es. piovosità e/o temperatura cumulate nell’intero ciclo di coltivazione o in parte di esso). </a:t>
            </a:r>
          </a:p>
        </p:txBody>
      </p:sp>
    </p:spTree>
    <p:extLst>
      <p:ext uri="{BB962C8B-B14F-4D97-AF65-F5344CB8AC3E}">
        <p14:creationId xmlns:p14="http://schemas.microsoft.com/office/powerpoint/2010/main" val="26531175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Piano di gestione del rischio in agricoltura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Dal 2019 </a:t>
            </a:r>
            <a:r>
              <a:rPr lang="it-IT" dirty="0" smtClean="0"/>
              <a:t>il Piano </a:t>
            </a:r>
            <a:r>
              <a:rPr lang="it-IT" dirty="0"/>
              <a:t>di Gestione dei Rischi </a:t>
            </a:r>
            <a:r>
              <a:rPr lang="it-IT" dirty="0" smtClean="0"/>
              <a:t>ha sostituito il </a:t>
            </a:r>
            <a:r>
              <a:rPr lang="it-IT" dirty="0"/>
              <a:t>vecchio Piano assicurativo agricolo nazionale (PAAN</a:t>
            </a:r>
            <a:r>
              <a:rPr lang="it-IT" dirty="0" smtClean="0"/>
              <a:t>) in una logica di maggiore interazione tra i differenti piani di intervento nella gestione del rischio in agricoltura polizze, fondi mutualistici, IST.</a:t>
            </a:r>
          </a:p>
        </p:txBody>
      </p:sp>
    </p:spTree>
    <p:extLst>
      <p:ext uri="{BB962C8B-B14F-4D97-AF65-F5344CB8AC3E}">
        <p14:creationId xmlns:p14="http://schemas.microsoft.com/office/powerpoint/2010/main" val="22278306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79513"/>
            <a:ext cx="10515600" cy="1121135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>Piano di gestione del rischio in agricoltura 2021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993913"/>
            <a:ext cx="6810955" cy="51830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 smtClean="0"/>
              <a:t>Il piano di gestione  dei rischi in agricoltura approvato il 29 dicembre 2020 per l’anno 2021 </a:t>
            </a:r>
            <a:r>
              <a:rPr lang="it-IT" dirty="0" smtClean="0"/>
              <a:t>con i seguenti obbiettivi:</a:t>
            </a:r>
            <a:endParaRPr lang="it-IT" dirty="0" smtClean="0"/>
          </a:p>
          <a:p>
            <a:pPr algn="just"/>
            <a:r>
              <a:rPr lang="it-IT" dirty="0" smtClean="0"/>
              <a:t>ampliare </a:t>
            </a:r>
            <a:r>
              <a:rPr lang="it-IT" dirty="0"/>
              <a:t>progressivamente la disponibilità di strumenti di gestione del rischio che possono operare in maniera complementare e </a:t>
            </a:r>
            <a:r>
              <a:rPr lang="it-IT" dirty="0" smtClean="0"/>
              <a:t>sinergica</a:t>
            </a:r>
          </a:p>
          <a:p>
            <a:pPr algn="just"/>
            <a:r>
              <a:rPr lang="it-IT" dirty="0"/>
              <a:t>l'aggiornamento delle fitopatie e delle infestazioni parassitarie assicurabili </a:t>
            </a:r>
            <a:endParaRPr lang="it-IT" dirty="0" smtClean="0"/>
          </a:p>
          <a:p>
            <a:pPr algn="just"/>
            <a:r>
              <a:rPr lang="it-IT" dirty="0" smtClean="0"/>
              <a:t>integrazione delle </a:t>
            </a:r>
            <a:r>
              <a:rPr lang="it-IT" dirty="0"/>
              <a:t>colture e le tipologie colturali assicurabili o assoggettabili a copertura mutualistica con l'aggiunta di uva da vino DOP e IGP sotto impianto antibrina.</a:t>
            </a:r>
          </a:p>
          <a:p>
            <a:pPr algn="just"/>
            <a:r>
              <a:rPr lang="it-IT" dirty="0"/>
              <a:t>s</a:t>
            </a:r>
            <a:r>
              <a:rPr lang="it-IT" dirty="0" smtClean="0"/>
              <a:t>emplificazione, </a:t>
            </a:r>
            <a:r>
              <a:rPr lang="it-IT" dirty="0"/>
              <a:t>con l’introduzione dello Standard </a:t>
            </a:r>
            <a:r>
              <a:rPr lang="it-IT" dirty="0" err="1"/>
              <a:t>value</a:t>
            </a:r>
            <a:r>
              <a:rPr lang="it-IT" dirty="0"/>
              <a:t> per le polizze vegetali applicabili a tutte le </a:t>
            </a:r>
            <a:r>
              <a:rPr lang="it-IT" dirty="0" smtClean="0"/>
              <a:t>colture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8436334" y="3625795"/>
            <a:ext cx="307715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/>
              <a:t>Semplificazione e digitalizzazione sono anche le parole chiave della PAC post 2020</a:t>
            </a:r>
          </a:p>
        </p:txBody>
      </p:sp>
      <p:sp>
        <p:nvSpPr>
          <p:cNvPr id="6" name="Freccia a destra 5"/>
          <p:cNvSpPr/>
          <p:nvPr/>
        </p:nvSpPr>
        <p:spPr>
          <a:xfrm>
            <a:off x="7776376" y="3983603"/>
            <a:ext cx="492981" cy="1272209"/>
          </a:xfrm>
          <a:prstGeom prst="rightArrow">
            <a:avLst>
              <a:gd name="adj1" fmla="val 50000"/>
              <a:gd name="adj2" fmla="val 548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6761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MAPPARE IL RISCHIO, RISCHI PER LE COLTURE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 smtClean="0"/>
              <a:t>Quanto al 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rischio climatico </a:t>
            </a:r>
            <a:r>
              <a:rPr lang="it-IT" dirty="0"/>
              <a:t>si evidenzia che  in Italia la principale evidenza è data dall’incremento della </a:t>
            </a:r>
            <a:r>
              <a:rPr lang="it-IT" dirty="0" smtClean="0"/>
              <a:t>temperatura media </a:t>
            </a:r>
            <a:r>
              <a:rPr lang="it-IT" dirty="0"/>
              <a:t>annua. </a:t>
            </a:r>
            <a:endParaRPr lang="it-IT" dirty="0" smtClean="0"/>
          </a:p>
          <a:p>
            <a:pPr marL="0" indent="0" algn="just">
              <a:buNone/>
            </a:pPr>
            <a:r>
              <a:rPr lang="it-IT" dirty="0" smtClean="0"/>
              <a:t>Dalle </a:t>
            </a:r>
            <a:r>
              <a:rPr lang="it-IT" dirty="0"/>
              <a:t>analisi del CNR-ISAC è emersa </a:t>
            </a:r>
            <a:r>
              <a:rPr lang="it-IT" dirty="0" smtClean="0"/>
              <a:t>nel 2019 si è avuta una </a:t>
            </a:r>
            <a:r>
              <a:rPr lang="it-IT" dirty="0"/>
              <a:t>crescita di </a:t>
            </a:r>
            <a:r>
              <a:rPr lang="it-IT" dirty="0" smtClean="0"/>
              <a:t>0,96°C rispetto </a:t>
            </a:r>
            <a:r>
              <a:rPr lang="it-IT" dirty="0"/>
              <a:t>alla media degli ultimi quarant’anni</a:t>
            </a:r>
            <a:r>
              <a:rPr lang="it-IT" dirty="0" smtClean="0"/>
              <a:t>. </a:t>
            </a:r>
            <a:endParaRPr lang="it-IT" dirty="0" smtClean="0"/>
          </a:p>
          <a:p>
            <a:pPr marL="0" indent="0" algn="just">
              <a:buNone/>
            </a:pPr>
            <a:r>
              <a:rPr lang="it-IT" dirty="0" smtClean="0"/>
              <a:t>Da </a:t>
            </a:r>
            <a:r>
              <a:rPr lang="it-IT" dirty="0"/>
              <a:t>un’analisi di più lungo periodo emerge che dal 1980 a oggi la temperatura in </a:t>
            </a:r>
            <a:r>
              <a:rPr lang="it-IT" dirty="0" smtClean="0"/>
              <a:t>Italia è </a:t>
            </a:r>
            <a:r>
              <a:rPr lang="it-IT" dirty="0"/>
              <a:t>aumentata di 0,45°C per decennio, evidenziando un costante trend in </a:t>
            </a:r>
            <a:r>
              <a:rPr lang="it-IT" dirty="0" smtClean="0"/>
              <a:t>ascesa (v. Rapporto ISMEA 2020).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36925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MAPPARE IL RISCHIO, RISCHI PER LE COLTURE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 smtClean="0"/>
              <a:t>L’aumento delle temperature incide non solo sulla siccità, ma anche sull’aumento </a:t>
            </a:r>
            <a:r>
              <a:rPr lang="it-IT" dirty="0"/>
              <a:t>della </a:t>
            </a:r>
            <a:r>
              <a:rPr lang="it-IT" b="1" dirty="0" smtClean="0"/>
              <a:t>pioggia</a:t>
            </a:r>
            <a:r>
              <a:rPr lang="it-IT" dirty="0" smtClean="0"/>
              <a:t> con una modificazione dei fenomeni e con la presenza di vere e proprie «bombe d’acqua». Dall’analisi compiuta </a:t>
            </a:r>
            <a:r>
              <a:rPr lang="it-IT" dirty="0"/>
              <a:t>da Copernicus2 (programma europeo finalizzato alla creazione di una capacità europea di osservazione della </a:t>
            </a:r>
            <a:r>
              <a:rPr lang="it-IT" dirty="0" smtClean="0"/>
              <a:t>Terra) il 2019 </a:t>
            </a:r>
            <a:r>
              <a:rPr lang="it-IT" dirty="0"/>
              <a:t>si è rivelato un anno </a:t>
            </a:r>
            <a:r>
              <a:rPr lang="it-IT" dirty="0" smtClean="0"/>
              <a:t>critico e </a:t>
            </a:r>
            <a:r>
              <a:rPr lang="it-IT" dirty="0"/>
              <a:t>uno dei più piovosi dal 1979 ad </a:t>
            </a:r>
            <a:r>
              <a:rPr lang="it-IT" dirty="0" smtClean="0"/>
              <a:t>oggi. </a:t>
            </a:r>
            <a:r>
              <a:rPr lang="it-IT" dirty="0"/>
              <a:t>Dalle analisi condotte sui dati </a:t>
            </a:r>
            <a:r>
              <a:rPr lang="it-IT" dirty="0" smtClean="0"/>
              <a:t>Copernicus2 emerge</a:t>
            </a:r>
            <a:r>
              <a:rPr lang="it-IT" dirty="0"/>
              <a:t>, per tale annualità, un incremento, rispetto alla media 1981-2010, dell’ordine </a:t>
            </a:r>
            <a:r>
              <a:rPr lang="it-IT" dirty="0" smtClean="0"/>
              <a:t>di +0,5</a:t>
            </a:r>
            <a:r>
              <a:rPr lang="it-IT" dirty="0"/>
              <a:t>/+1,5 mm/giorno.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54611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MAPPARE IL RISCHIO, RISCHI PER LE COLTURE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4484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Oltre all’aumento delle temperature e alla maggiore intensità delle precipitazioni, tra </a:t>
            </a:r>
            <a:r>
              <a:rPr lang="it-IT" dirty="0" smtClean="0"/>
              <a:t>i principali </a:t>
            </a:r>
            <a:r>
              <a:rPr lang="it-IT" dirty="0"/>
              <a:t>eventi che hanno interessato il territorio nazionale nel 2019 rientrano anche il </a:t>
            </a:r>
            <a:r>
              <a:rPr lang="it-IT" b="1" dirty="0"/>
              <a:t>gelo</a:t>
            </a:r>
            <a:r>
              <a:rPr lang="it-IT" b="1" dirty="0" smtClean="0"/>
              <a:t>, la </a:t>
            </a:r>
            <a:r>
              <a:rPr lang="it-IT" b="1" dirty="0"/>
              <a:t>grandine e il vento forte</a:t>
            </a:r>
            <a:r>
              <a:rPr lang="it-IT" dirty="0"/>
              <a:t>.</a:t>
            </a:r>
          </a:p>
          <a:p>
            <a:pPr algn="just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27859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Trasferimento e gestione del rischio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dirty="0"/>
              <a:t>Il rischio, inteso come probabilità di eventi avversi,  </a:t>
            </a:r>
            <a:r>
              <a:rPr lang="it-IT" dirty="0" smtClean="0"/>
              <a:t>può essere ritenuto ma a fronte di eventi avversi nuovi per intensità e numerosità il trasferimento diventa un’opzione preferibile soprattutto per le PMI che non possono fare politiche di differenziazione consistenti.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Il rischio può essere trasferito attraverso un contratto di assicurazione. L’impresa di assicurazione verso il pagamento di un premio si impegna a pagare un indennizzo parametrato al danno subito.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smtClean="0"/>
              <a:t>Il rischio può essere anche gestito attraverso tecniche di contenimento che spesso è la stessa compagnia di assicurazioni a imporre all’assicurato prevendendo condizioni di </a:t>
            </a:r>
            <a:r>
              <a:rPr lang="it-IT" dirty="0" err="1" smtClean="0"/>
              <a:t>assicurabilità</a:t>
            </a:r>
            <a:r>
              <a:rPr lang="it-IT" dirty="0" smtClean="0"/>
              <a:t> che limitano l’indennizzo all’adozione di tecniche di </a:t>
            </a:r>
            <a:r>
              <a:rPr lang="it-IT" dirty="0" err="1" smtClean="0"/>
              <a:t>risk</a:t>
            </a:r>
            <a:r>
              <a:rPr lang="it-IT" dirty="0" smtClean="0"/>
              <a:t> management a fronte di una riduzione dei premi. In questo l’assicuratore diventa non solo uno strumento di copertura dei danni ma anche di prevenzione.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6972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Trasferimento e gestione del rischio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La difesa attiva, così come la difesa passiva rappresentano un’opportunità per il settore agricolo di prevenire i rischi in agricoltura legati al </a:t>
            </a:r>
            <a:r>
              <a:rPr lang="it-IT" dirty="0" smtClean="0"/>
              <a:t>maltempo:</a:t>
            </a:r>
          </a:p>
          <a:p>
            <a:pPr algn="just"/>
            <a:r>
              <a:rPr lang="it-IT" dirty="0" smtClean="0"/>
              <a:t>rientrano </a:t>
            </a:r>
            <a:r>
              <a:rPr lang="it-IT" dirty="0"/>
              <a:t>nella difesa cosiddetta passiva, le polizze assicurative con cui un’impresa si tutela </a:t>
            </a:r>
            <a:r>
              <a:rPr lang="it-IT" dirty="0" smtClean="0"/>
              <a:t>ricevendo </a:t>
            </a:r>
            <a:r>
              <a:rPr lang="it-IT" dirty="0"/>
              <a:t>un risarcimento in caso </a:t>
            </a:r>
            <a:r>
              <a:rPr lang="it-IT"/>
              <a:t>di </a:t>
            </a:r>
            <a:r>
              <a:rPr lang="it-IT" smtClean="0"/>
              <a:t>danni;</a:t>
            </a:r>
            <a:endParaRPr lang="it-IT" dirty="0"/>
          </a:p>
          <a:p>
            <a:pPr algn="just"/>
            <a:r>
              <a:rPr lang="it-IT" dirty="0" smtClean="0"/>
              <a:t>la </a:t>
            </a:r>
            <a:r>
              <a:rPr lang="it-IT" dirty="0"/>
              <a:t>difesa attiva, invece, riguarda tutti quei sistemi che un’impresa può mettere in campo per proteggere fisicamente le coltivazioni e limitare gli effetti disastrosi che eventi come gelo, grandine, brina potrebbero avere sulla resa qualitativa e quantitativa del raccolto.</a:t>
            </a:r>
          </a:p>
        </p:txBody>
      </p:sp>
    </p:spTree>
    <p:extLst>
      <p:ext uri="{BB962C8B-B14F-4D97-AF65-F5344CB8AC3E}">
        <p14:creationId xmlns:p14="http://schemas.microsoft.com/office/powerpoint/2010/main" val="1497522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Trasferimento del rischio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/>
              <a:t>Gli strumenti preventivi di difesa passiva previsti dalla Politica di sviluppo </a:t>
            </a:r>
            <a:r>
              <a:rPr lang="it-IT" dirty="0" smtClean="0"/>
              <a:t>rurale sono </a:t>
            </a:r>
            <a:r>
              <a:rPr lang="it-IT" dirty="0"/>
              <a:t>essenzialmente tre:</a:t>
            </a:r>
          </a:p>
          <a:p>
            <a:pPr marL="0" indent="0" algn="just">
              <a:buNone/>
            </a:pPr>
            <a:r>
              <a:rPr lang="it-IT" dirty="0"/>
              <a:t>- la polizza assicurativa,</a:t>
            </a:r>
          </a:p>
          <a:p>
            <a:pPr marL="0" indent="0" algn="just">
              <a:buNone/>
            </a:pPr>
            <a:r>
              <a:rPr lang="it-IT" dirty="0"/>
              <a:t>- il fondo di </a:t>
            </a:r>
            <a:r>
              <a:rPr lang="it-IT" dirty="0" smtClean="0"/>
              <a:t>mutualità,</a:t>
            </a:r>
            <a:endParaRPr lang="it-IT" dirty="0"/>
          </a:p>
          <a:p>
            <a:pPr marL="0" indent="0" algn="just">
              <a:buNone/>
            </a:pPr>
            <a:r>
              <a:rPr lang="it-IT" dirty="0"/>
              <a:t>- l’IST </a:t>
            </a:r>
            <a:r>
              <a:rPr lang="it-IT" dirty="0" smtClean="0"/>
              <a:t>ovvero lo strumento </a:t>
            </a:r>
            <a:r>
              <a:rPr lang="it-IT" dirty="0"/>
              <a:t>per la </a:t>
            </a:r>
            <a:r>
              <a:rPr lang="it-IT" dirty="0" smtClean="0"/>
              <a:t>stabilizzazione del reddito.</a:t>
            </a:r>
            <a:endParaRPr lang="it-IT" dirty="0"/>
          </a:p>
          <a:p>
            <a:pPr marL="0" indent="0" algn="just">
              <a:buNone/>
            </a:pPr>
            <a:r>
              <a:rPr lang="it-IT" dirty="0"/>
              <a:t>C</a:t>
            </a:r>
            <a:r>
              <a:rPr lang="it-IT" dirty="0" smtClean="0"/>
              <a:t>i </a:t>
            </a:r>
            <a:r>
              <a:rPr lang="it-IT" dirty="0"/>
              <a:t>concentreremo </a:t>
            </a:r>
            <a:r>
              <a:rPr lang="it-IT" dirty="0" smtClean="0"/>
              <a:t>in modo </a:t>
            </a:r>
            <a:r>
              <a:rPr lang="it-IT" dirty="0"/>
              <a:t>particolare sulla descrizione </a:t>
            </a:r>
            <a:r>
              <a:rPr lang="it-IT" dirty="0" smtClean="0"/>
              <a:t>della polizza </a:t>
            </a:r>
            <a:r>
              <a:rPr lang="it-IT" dirty="0"/>
              <a:t>assicurativa </a:t>
            </a:r>
            <a:r>
              <a:rPr lang="it-IT" dirty="0" smtClean="0"/>
              <a:t>agevolata.</a:t>
            </a:r>
            <a:endParaRPr lang="it-IT" dirty="0"/>
          </a:p>
          <a:p>
            <a:pPr marL="0" indent="0" algn="just">
              <a:buNone/>
            </a:pPr>
            <a:r>
              <a:rPr lang="it-IT" dirty="0"/>
              <a:t>La differenza sostanziale tra questi strumenti è che mentre la polizza assicurativa </a:t>
            </a:r>
            <a:r>
              <a:rPr lang="it-IT" dirty="0" smtClean="0"/>
              <a:t>è uno </a:t>
            </a:r>
            <a:r>
              <a:rPr lang="it-IT" dirty="0"/>
              <a:t>strumento attraverso il quale </a:t>
            </a:r>
            <a:r>
              <a:rPr lang="it-IT" dirty="0" smtClean="0"/>
              <a:t>l’azienda cede </a:t>
            </a:r>
            <a:r>
              <a:rPr lang="it-IT" dirty="0"/>
              <a:t>a terzi (compagnia di assicurazione) </a:t>
            </a:r>
            <a:r>
              <a:rPr lang="it-IT" dirty="0" smtClean="0"/>
              <a:t>il proprio </a:t>
            </a:r>
            <a:r>
              <a:rPr lang="it-IT" dirty="0"/>
              <a:t>rischio, il Fondo di mutualità e </a:t>
            </a:r>
            <a:r>
              <a:rPr lang="it-IT" dirty="0" smtClean="0"/>
              <a:t>l’IST sono </a:t>
            </a:r>
            <a:r>
              <a:rPr lang="it-IT" dirty="0"/>
              <a:t>strumenti attraverso i quali un’impresa condivide il proprio rischio con altre imprese socie dello stesso Fondo o IST.</a:t>
            </a:r>
          </a:p>
        </p:txBody>
      </p:sp>
    </p:spTree>
    <p:extLst>
      <p:ext uri="{BB962C8B-B14F-4D97-AF65-F5344CB8AC3E}">
        <p14:creationId xmlns:p14="http://schemas.microsoft.com/office/powerpoint/2010/main" val="3658269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gestione del rischio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 smtClean="0"/>
              <a:t>Le strategie (ritenzione, trasferimento, gestione del rischio) possono </a:t>
            </a:r>
            <a:r>
              <a:rPr lang="it-IT" dirty="0"/>
              <a:t>anche concorrere in modo integrato alla gestione di una stessa tipologia di rischio, </a:t>
            </a:r>
            <a:r>
              <a:rPr lang="it-IT" dirty="0" smtClean="0"/>
              <a:t>agendo diversamente </a:t>
            </a:r>
            <a:r>
              <a:rPr lang="it-IT" dirty="0"/>
              <a:t>a seconda dei </a:t>
            </a:r>
            <a:r>
              <a:rPr lang="it-IT" dirty="0" smtClean="0"/>
              <a:t>livelli </a:t>
            </a:r>
            <a:r>
              <a:rPr lang="it-IT" dirty="0"/>
              <a:t>in cui è possibile scomporre il rischio grazie alla </a:t>
            </a:r>
            <a:r>
              <a:rPr lang="it-IT" dirty="0" smtClean="0"/>
              <a:t>valutazione</a:t>
            </a:r>
            <a:r>
              <a:rPr lang="it-IT" dirty="0" smtClean="0"/>
              <a:t>.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435567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gestione del rischio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 smtClean="0"/>
              <a:t>1. </a:t>
            </a:r>
            <a:r>
              <a:rPr lang="it-IT" dirty="0" smtClean="0"/>
              <a:t>RISCHIO ALTO</a:t>
            </a:r>
            <a:endParaRPr lang="it-IT" dirty="0" smtClean="0"/>
          </a:p>
          <a:p>
            <a:pPr marL="0" indent="0" algn="just">
              <a:buNone/>
            </a:pPr>
            <a:r>
              <a:rPr lang="it-IT" dirty="0" smtClean="0"/>
              <a:t>In caso di livello </a:t>
            </a:r>
            <a:r>
              <a:rPr lang="it-IT" dirty="0"/>
              <a:t>di alta frequenza/bassa gravità del danno, il cui rischio è normalmente sostenibile </a:t>
            </a:r>
            <a:r>
              <a:rPr lang="it-IT" dirty="0" smtClean="0"/>
              <a:t>e affrontabile </a:t>
            </a:r>
            <a:r>
              <a:rPr lang="it-IT" dirty="0"/>
              <a:t>da parte </a:t>
            </a:r>
            <a:r>
              <a:rPr lang="it-IT" dirty="0" smtClean="0"/>
              <a:t>dell’imprenditore, le </a:t>
            </a:r>
            <a:r>
              <a:rPr lang="it-IT" dirty="0"/>
              <a:t>strategie </a:t>
            </a:r>
            <a:r>
              <a:rPr lang="it-IT" dirty="0" smtClean="0"/>
              <a:t>possibili sono quelle </a:t>
            </a:r>
            <a:r>
              <a:rPr lang="it-IT" dirty="0"/>
              <a:t>definite </a:t>
            </a:r>
            <a:r>
              <a:rPr lang="it-IT" i="1" dirty="0"/>
              <a:t>on </a:t>
            </a:r>
            <a:r>
              <a:rPr lang="it-IT" i="1" dirty="0" smtClean="0"/>
              <a:t>farm </a:t>
            </a:r>
            <a:r>
              <a:rPr lang="it-IT" i="1" dirty="0" err="1" smtClean="0"/>
              <a:t>strategies</a:t>
            </a:r>
            <a:r>
              <a:rPr lang="it-IT" i="1" dirty="0" smtClean="0"/>
              <a:t> </a:t>
            </a:r>
            <a:r>
              <a:rPr lang="it-IT" dirty="0" smtClean="0"/>
              <a:t>e hanno </a:t>
            </a:r>
            <a:r>
              <a:rPr lang="it-IT" dirty="0"/>
              <a:t>obiettivi di riduzione dell’esposizione e della vulnerabilità </a:t>
            </a:r>
            <a:r>
              <a:rPr lang="it-IT" dirty="0" smtClean="0"/>
              <a:t>dell’azienda (maggiormente </a:t>
            </a:r>
            <a:r>
              <a:rPr lang="it-IT" dirty="0"/>
              <a:t>orientate all’adattamento strutturale) e possono essere di natura </a:t>
            </a:r>
            <a:r>
              <a:rPr lang="it-IT" dirty="0" smtClean="0"/>
              <a:t>economica, strutturale </a:t>
            </a:r>
            <a:r>
              <a:rPr lang="it-IT" dirty="0"/>
              <a:t>e gestionale.</a:t>
            </a:r>
          </a:p>
        </p:txBody>
      </p:sp>
    </p:spTree>
    <p:extLst>
      <p:ext uri="{BB962C8B-B14F-4D97-AF65-F5344CB8AC3E}">
        <p14:creationId xmlns:p14="http://schemas.microsoft.com/office/powerpoint/2010/main" val="42649654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1027</TotalTime>
  <Words>1398</Words>
  <Application>Microsoft Office PowerPoint</Application>
  <PresentationFormat>Widescreen</PresentationFormat>
  <Paragraphs>62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Tema di Office</vt:lpstr>
      <vt:lpstr>Assicurazione in Agricoltura</vt:lpstr>
      <vt:lpstr>MAPPARE IL RISCHIO, RISCHI PER LE COLTURE</vt:lpstr>
      <vt:lpstr>MAPPARE IL RISCHIO, RISCHI PER LE COLTURE</vt:lpstr>
      <vt:lpstr>MAPPARE IL RISCHIO, RISCHI PER LE COLTURE</vt:lpstr>
      <vt:lpstr>Trasferimento e gestione del rischio</vt:lpstr>
      <vt:lpstr>Trasferimento e gestione del rischio</vt:lpstr>
      <vt:lpstr>Trasferimento del rischio</vt:lpstr>
      <vt:lpstr>La gestione del rischio</vt:lpstr>
      <vt:lpstr>La gestione del rischio</vt:lpstr>
      <vt:lpstr>La gestione del rischio</vt:lpstr>
      <vt:lpstr>La gestione del rischio</vt:lpstr>
      <vt:lpstr>Programmi per lo sviluppo rurale</vt:lpstr>
      <vt:lpstr>Polizze agevolate</vt:lpstr>
      <vt:lpstr>Polizze agevolate</vt:lpstr>
      <vt:lpstr>Polizze agevolate</vt:lpstr>
      <vt:lpstr>Polizze agevolate</vt:lpstr>
      <vt:lpstr>Piano di gestione del rischio in agricoltura</vt:lpstr>
      <vt:lpstr>Piano di gestione del rischio in agricoltura 2021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Assicurazione in Agricoltura</dc:title>
  <dc:creator>sara</dc:creator>
  <cp:lastModifiedBy>sara</cp:lastModifiedBy>
  <cp:revision>58</cp:revision>
  <dcterms:created xsi:type="dcterms:W3CDTF">2021-01-17T16:44:11Z</dcterms:created>
  <dcterms:modified xsi:type="dcterms:W3CDTF">2021-04-17T16:40:37Z</dcterms:modified>
</cp:coreProperties>
</file>